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33"/>
  </p:notesMasterIdLst>
  <p:handoutMasterIdLst>
    <p:handoutMasterId r:id="rId34"/>
  </p:handoutMasterIdLst>
  <p:sldIdLst>
    <p:sldId id="327" r:id="rId5"/>
    <p:sldId id="330" r:id="rId6"/>
    <p:sldId id="331" r:id="rId7"/>
    <p:sldId id="332" r:id="rId8"/>
    <p:sldId id="262" r:id="rId9"/>
    <p:sldId id="263" r:id="rId10"/>
    <p:sldId id="299" r:id="rId11"/>
    <p:sldId id="302" r:id="rId12"/>
    <p:sldId id="264" r:id="rId13"/>
    <p:sldId id="266" r:id="rId14"/>
    <p:sldId id="333" r:id="rId15"/>
    <p:sldId id="334" r:id="rId16"/>
    <p:sldId id="335" r:id="rId17"/>
    <p:sldId id="265" r:id="rId18"/>
    <p:sldId id="336" r:id="rId19"/>
    <p:sldId id="337" r:id="rId20"/>
    <p:sldId id="340" r:id="rId21"/>
    <p:sldId id="339" r:id="rId22"/>
    <p:sldId id="338" r:id="rId23"/>
    <p:sldId id="341" r:id="rId24"/>
    <p:sldId id="342" r:id="rId25"/>
    <p:sldId id="257" r:id="rId26"/>
    <p:sldId id="258" r:id="rId27"/>
    <p:sldId id="259" r:id="rId28"/>
    <p:sldId id="260" r:id="rId29"/>
    <p:sldId id="261" r:id="rId30"/>
    <p:sldId id="277" r:id="rId31"/>
    <p:sldId id="329" r:id="rId3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483"/>
    <a:srgbClr val="0B49CB"/>
    <a:srgbClr val="0948CB"/>
    <a:srgbClr val="F2F4F8"/>
    <a:srgbClr val="1C7DDB"/>
    <a:srgbClr val="121619"/>
    <a:srgbClr val="F2F2F2"/>
    <a:srgbClr val="145579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75" d="100"/>
          <a:sy n="75" d="100"/>
        </p:scale>
        <p:origin x="1181" y="-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4F91FB-A3DE-4155-A580-C5AD04BEC1B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FFC6A-228E-48CD-8845-212369A96D4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B" sz="1800" b="1" dirty="0"/>
            <a:t>Objective</a:t>
          </a:r>
        </a:p>
        <a:p>
          <a:pPr algn="ctr">
            <a:lnSpc>
              <a:spcPct val="100000"/>
            </a:lnSpc>
          </a:pPr>
          <a:r>
            <a:rPr lang="en-GB" sz="1700" dirty="0">
              <a:solidFill>
                <a:schemeClr val="tx1">
                  <a:lumMod val="65000"/>
                  <a:lumOff val="35000"/>
                </a:schemeClr>
              </a:solidFill>
            </a:rPr>
            <a:t>Estimate landing probability to support pricing / bid risk.</a:t>
          </a:r>
          <a:endParaRPr lang="en-US" sz="17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F42B050-DDC0-4014-80F7-0B104A43893C}" type="parTrans" cxnId="{BC76AA82-93CA-4A1F-B2C3-02A152500AAA}">
      <dgm:prSet/>
      <dgm:spPr/>
      <dgm:t>
        <a:bodyPr/>
        <a:lstStyle/>
        <a:p>
          <a:endParaRPr lang="en-US"/>
        </a:p>
      </dgm:t>
    </dgm:pt>
    <dgm:pt modelId="{60040932-7E36-44B8-BD95-556FA961EE62}" type="sibTrans" cxnId="{BC76AA82-93CA-4A1F-B2C3-02A152500AAA}">
      <dgm:prSet/>
      <dgm:spPr/>
      <dgm:t>
        <a:bodyPr/>
        <a:lstStyle/>
        <a:p>
          <a:endParaRPr lang="en-US"/>
        </a:p>
      </dgm:t>
    </dgm:pt>
    <dgm:pt modelId="{84BABE1A-9349-4A60-97A4-9D896D0A13F7}">
      <dgm:prSet custT="1"/>
      <dgm:spPr/>
      <dgm:t>
        <a:bodyPr/>
        <a:lstStyle/>
        <a:p>
          <a:pPr marL="0"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Top Findings</a:t>
          </a:r>
        </a:p>
        <a:p>
          <a:pPr marL="0"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+mn-ea"/>
              <a:cs typeface="+mn-cs"/>
            </a:rPr>
            <a:t>Success improved post-2017; payload / orbit matter; site differences narrowed.</a:t>
          </a:r>
          <a:endParaRPr lang="en-US" sz="1700" kern="1200" dirty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77882661-D281-4809-AC18-AF3FCA72797A}" type="parTrans" cxnId="{CD62CA73-EC24-4824-BA36-7112A2AB95B8}">
      <dgm:prSet/>
      <dgm:spPr/>
      <dgm:t>
        <a:bodyPr/>
        <a:lstStyle/>
        <a:p>
          <a:endParaRPr lang="en-US"/>
        </a:p>
      </dgm:t>
    </dgm:pt>
    <dgm:pt modelId="{D7C40FAF-629F-4320-9EB6-710D999D8DDD}" type="sibTrans" cxnId="{CD62CA73-EC24-4824-BA36-7112A2AB95B8}">
      <dgm:prSet/>
      <dgm:spPr/>
      <dgm:t>
        <a:bodyPr/>
        <a:lstStyle/>
        <a:p>
          <a:endParaRPr lang="en-US"/>
        </a:p>
      </dgm:t>
    </dgm:pt>
    <dgm:pt modelId="{C512DE0F-560C-4CEB-AB2C-D5FE49068DD5}">
      <dgm:prSet custT="1"/>
      <dgm:spPr/>
      <dgm:t>
        <a:bodyPr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Headline Metric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+mn-ea"/>
              <a:cs typeface="+mn-cs"/>
            </a:rPr>
            <a:t>Model achieves ~83% accuracy on held-out data.</a:t>
          </a:r>
          <a:endParaRPr lang="en-US" sz="1700" kern="1200" dirty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08ADD0A-74B4-419C-983F-DC7104A80070}" type="parTrans" cxnId="{AFAB04A7-4D32-4CD5-ACEE-9BCD98761EA7}">
      <dgm:prSet/>
      <dgm:spPr/>
      <dgm:t>
        <a:bodyPr/>
        <a:lstStyle/>
        <a:p>
          <a:endParaRPr lang="en-US"/>
        </a:p>
      </dgm:t>
    </dgm:pt>
    <dgm:pt modelId="{D4145662-64A2-4F6B-A3E7-9E38647A37CB}" type="sibTrans" cxnId="{AFAB04A7-4D32-4CD5-ACEE-9BCD98761EA7}">
      <dgm:prSet/>
      <dgm:spPr/>
      <dgm:t>
        <a:bodyPr/>
        <a:lstStyle/>
        <a:p>
          <a:endParaRPr lang="en-US"/>
        </a:p>
      </dgm:t>
    </dgm:pt>
    <dgm:pt modelId="{48BFCFAD-EF68-4EE3-A9A9-5E4460D1A491}">
      <dgm:prSet custT="1"/>
      <dgm:spPr/>
      <dgm:t>
        <a:bodyPr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Business Impact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+mn-ea"/>
              <a:cs typeface="+mn-cs"/>
            </a:rPr>
            <a:t>Enables sharper pricing while reducing downside risk on challenging profiles.</a:t>
          </a:r>
          <a:endParaRPr lang="en-US" sz="1700" kern="1200" dirty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49CC5127-E5AA-46C2-9E48-A126B0432817}" type="parTrans" cxnId="{C3297878-0CE7-4623-989F-C89F8439C043}">
      <dgm:prSet/>
      <dgm:spPr/>
      <dgm:t>
        <a:bodyPr/>
        <a:lstStyle/>
        <a:p>
          <a:endParaRPr lang="en-US"/>
        </a:p>
      </dgm:t>
    </dgm:pt>
    <dgm:pt modelId="{A86EB5A8-0837-489E-ADFA-037117DB2922}" type="sibTrans" cxnId="{C3297878-0CE7-4623-989F-C89F8439C043}">
      <dgm:prSet/>
      <dgm:spPr/>
      <dgm:t>
        <a:bodyPr/>
        <a:lstStyle/>
        <a:p>
          <a:endParaRPr lang="en-US"/>
        </a:p>
      </dgm:t>
    </dgm:pt>
    <dgm:pt modelId="{C214AE4F-6CF9-4ABD-A944-2E395E3ECF75}">
      <dgm:prSet custT="1"/>
      <dgm:spPr/>
      <dgm:t>
        <a:bodyPr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So What?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+mn-ea"/>
              <a:cs typeface="+mn-cs"/>
            </a:rPr>
            <a:t>Supports risk-aware, competitive proposals.</a:t>
          </a:r>
          <a:endParaRPr lang="en-US" sz="1700" kern="120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157B77D9-4613-45E8-8AFE-95A302524BFB}" type="parTrans" cxnId="{066D7B56-73E4-40A5-B18B-E61294213710}">
      <dgm:prSet/>
      <dgm:spPr/>
      <dgm:t>
        <a:bodyPr/>
        <a:lstStyle/>
        <a:p>
          <a:endParaRPr lang="en-US"/>
        </a:p>
      </dgm:t>
    </dgm:pt>
    <dgm:pt modelId="{D513C16A-A7DB-4070-AE06-6665B4848122}" type="sibTrans" cxnId="{066D7B56-73E4-40A5-B18B-E61294213710}">
      <dgm:prSet/>
      <dgm:spPr/>
      <dgm:t>
        <a:bodyPr/>
        <a:lstStyle/>
        <a:p>
          <a:endParaRPr lang="en-US"/>
        </a:p>
      </dgm:t>
    </dgm:pt>
    <dgm:pt modelId="{3FDE0CF4-4936-4265-8B2B-E10F7574E9F7}" type="pres">
      <dgm:prSet presAssocID="{E44F91FB-A3DE-4155-A580-C5AD04BEC1B3}" presName="root" presStyleCnt="0">
        <dgm:presLayoutVars>
          <dgm:dir/>
          <dgm:resizeHandles val="exact"/>
        </dgm:presLayoutVars>
      </dgm:prSet>
      <dgm:spPr/>
    </dgm:pt>
    <dgm:pt modelId="{095754BB-1E2D-4D90-BE52-21D678F2D64D}" type="pres">
      <dgm:prSet presAssocID="{48CFFC6A-228E-48CD-8845-212369A96D47}" presName="compNode" presStyleCnt="0"/>
      <dgm:spPr/>
    </dgm:pt>
    <dgm:pt modelId="{20F8BE63-43F2-4F36-AF0C-077F8155BBBB}" type="pres">
      <dgm:prSet presAssocID="{48CFFC6A-228E-48CD-8845-212369A96D4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71C90EBB-7B13-4C04-B641-5EF37583DB86}" type="pres">
      <dgm:prSet presAssocID="{48CFFC6A-228E-48CD-8845-212369A96D47}" presName="spaceRect" presStyleCnt="0"/>
      <dgm:spPr/>
    </dgm:pt>
    <dgm:pt modelId="{DD41C290-A868-4580-A24A-090A59F91CFA}" type="pres">
      <dgm:prSet presAssocID="{48CFFC6A-228E-48CD-8845-212369A96D47}" presName="textRect" presStyleLbl="revTx" presStyleIdx="0" presStyleCnt="5">
        <dgm:presLayoutVars>
          <dgm:chMax val="1"/>
          <dgm:chPref val="1"/>
        </dgm:presLayoutVars>
      </dgm:prSet>
      <dgm:spPr/>
    </dgm:pt>
    <dgm:pt modelId="{35D3C9D1-78C4-4769-A471-FC65B48391C8}" type="pres">
      <dgm:prSet presAssocID="{60040932-7E36-44B8-BD95-556FA961EE62}" presName="sibTrans" presStyleCnt="0"/>
      <dgm:spPr/>
    </dgm:pt>
    <dgm:pt modelId="{4DA87998-FB7D-4139-9CCE-0C5CA1F7078E}" type="pres">
      <dgm:prSet presAssocID="{84BABE1A-9349-4A60-97A4-9D896D0A13F7}" presName="compNode" presStyleCnt="0"/>
      <dgm:spPr/>
    </dgm:pt>
    <dgm:pt modelId="{58A33A4A-FCC8-42AB-8B3B-717BC0E9DD4B}" type="pres">
      <dgm:prSet presAssocID="{84BABE1A-9349-4A60-97A4-9D896D0A13F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036C9577-F294-4AFE-AE5A-7A37804F83AD}" type="pres">
      <dgm:prSet presAssocID="{84BABE1A-9349-4A60-97A4-9D896D0A13F7}" presName="spaceRect" presStyleCnt="0"/>
      <dgm:spPr/>
    </dgm:pt>
    <dgm:pt modelId="{9902BFC7-1AB5-4848-8700-0111D274548B}" type="pres">
      <dgm:prSet presAssocID="{84BABE1A-9349-4A60-97A4-9D896D0A13F7}" presName="textRect" presStyleLbl="revTx" presStyleIdx="1" presStyleCnt="5">
        <dgm:presLayoutVars>
          <dgm:chMax val="1"/>
          <dgm:chPref val="1"/>
        </dgm:presLayoutVars>
      </dgm:prSet>
      <dgm:spPr/>
    </dgm:pt>
    <dgm:pt modelId="{B7E7AB22-505E-4B8C-89DC-2DDCCA8689D3}" type="pres">
      <dgm:prSet presAssocID="{D7C40FAF-629F-4320-9EB6-710D999D8DDD}" presName="sibTrans" presStyleCnt="0"/>
      <dgm:spPr/>
    </dgm:pt>
    <dgm:pt modelId="{23556D12-A648-4D52-A3FA-58C6FEFB9CE1}" type="pres">
      <dgm:prSet presAssocID="{C512DE0F-560C-4CEB-AB2C-D5FE49068DD5}" presName="compNode" presStyleCnt="0"/>
      <dgm:spPr/>
    </dgm:pt>
    <dgm:pt modelId="{13A1A7D0-9A4D-42C0-9053-ACBDC30864E9}" type="pres">
      <dgm:prSet presAssocID="{C512DE0F-560C-4CEB-AB2C-D5FE49068DD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45BABFB4-5EC0-4F46-B652-612E16A5262C}" type="pres">
      <dgm:prSet presAssocID="{C512DE0F-560C-4CEB-AB2C-D5FE49068DD5}" presName="spaceRect" presStyleCnt="0"/>
      <dgm:spPr/>
    </dgm:pt>
    <dgm:pt modelId="{920748C7-071E-47B5-98CF-3DC64C5B5933}" type="pres">
      <dgm:prSet presAssocID="{C512DE0F-560C-4CEB-AB2C-D5FE49068DD5}" presName="textRect" presStyleLbl="revTx" presStyleIdx="2" presStyleCnt="5">
        <dgm:presLayoutVars>
          <dgm:chMax val="1"/>
          <dgm:chPref val="1"/>
        </dgm:presLayoutVars>
      </dgm:prSet>
      <dgm:spPr/>
    </dgm:pt>
    <dgm:pt modelId="{B9138D44-5B98-4914-9076-6A9034F0E301}" type="pres">
      <dgm:prSet presAssocID="{D4145662-64A2-4F6B-A3E7-9E38647A37CB}" presName="sibTrans" presStyleCnt="0"/>
      <dgm:spPr/>
    </dgm:pt>
    <dgm:pt modelId="{5B57C91B-1C28-441B-99FF-17E849D17F4A}" type="pres">
      <dgm:prSet presAssocID="{48BFCFAD-EF68-4EE3-A9A9-5E4460D1A491}" presName="compNode" presStyleCnt="0"/>
      <dgm:spPr/>
    </dgm:pt>
    <dgm:pt modelId="{DE5FF7CB-A3DD-4E18-8210-F6DBCB245FC3}" type="pres">
      <dgm:prSet presAssocID="{48BFCFAD-EF68-4EE3-A9A9-5E4460D1A49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593E9CDC-30FF-4BA6-A1D3-6AD73BABB291}" type="pres">
      <dgm:prSet presAssocID="{48BFCFAD-EF68-4EE3-A9A9-5E4460D1A491}" presName="spaceRect" presStyleCnt="0"/>
      <dgm:spPr/>
    </dgm:pt>
    <dgm:pt modelId="{E92D74A6-A458-4697-878F-940127D3AFB9}" type="pres">
      <dgm:prSet presAssocID="{48BFCFAD-EF68-4EE3-A9A9-5E4460D1A491}" presName="textRect" presStyleLbl="revTx" presStyleIdx="3" presStyleCnt="5">
        <dgm:presLayoutVars>
          <dgm:chMax val="1"/>
          <dgm:chPref val="1"/>
        </dgm:presLayoutVars>
      </dgm:prSet>
      <dgm:spPr/>
    </dgm:pt>
    <dgm:pt modelId="{BD6249D7-E270-4F2B-9A40-69BC93896D01}" type="pres">
      <dgm:prSet presAssocID="{A86EB5A8-0837-489E-ADFA-037117DB2922}" presName="sibTrans" presStyleCnt="0"/>
      <dgm:spPr/>
    </dgm:pt>
    <dgm:pt modelId="{D015AC9E-3AB2-41AB-97D5-22E1270F3759}" type="pres">
      <dgm:prSet presAssocID="{C214AE4F-6CF9-4ABD-A944-2E395E3ECF75}" presName="compNode" presStyleCnt="0"/>
      <dgm:spPr/>
    </dgm:pt>
    <dgm:pt modelId="{1BAA3EA7-B12E-485B-A183-56F2AE838AD1}" type="pres">
      <dgm:prSet presAssocID="{C214AE4F-6CF9-4ABD-A944-2E395E3ECF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0653937-CCE3-4B7F-9B4E-F202A04CB1F0}" type="pres">
      <dgm:prSet presAssocID="{C214AE4F-6CF9-4ABD-A944-2E395E3ECF75}" presName="spaceRect" presStyleCnt="0"/>
      <dgm:spPr/>
    </dgm:pt>
    <dgm:pt modelId="{6FA796FB-E788-4F9C-BE24-3DB3E3BAFA71}" type="pres">
      <dgm:prSet presAssocID="{C214AE4F-6CF9-4ABD-A944-2E395E3ECF7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BA50A6F-5B9E-4C11-BBFA-6F6C0816DD3B}" type="presOf" srcId="{84BABE1A-9349-4A60-97A4-9D896D0A13F7}" destId="{9902BFC7-1AB5-4848-8700-0111D274548B}" srcOrd="0" destOrd="0" presId="urn:microsoft.com/office/officeart/2018/2/layout/IconLabelList"/>
    <dgm:cxn modelId="{CD62CA73-EC24-4824-BA36-7112A2AB95B8}" srcId="{E44F91FB-A3DE-4155-A580-C5AD04BEC1B3}" destId="{84BABE1A-9349-4A60-97A4-9D896D0A13F7}" srcOrd="1" destOrd="0" parTransId="{77882661-D281-4809-AC18-AF3FCA72797A}" sibTransId="{D7C40FAF-629F-4320-9EB6-710D999D8DDD}"/>
    <dgm:cxn modelId="{066D7B56-73E4-40A5-B18B-E61294213710}" srcId="{E44F91FB-A3DE-4155-A580-C5AD04BEC1B3}" destId="{C214AE4F-6CF9-4ABD-A944-2E395E3ECF75}" srcOrd="4" destOrd="0" parTransId="{157B77D9-4613-45E8-8AFE-95A302524BFB}" sibTransId="{D513C16A-A7DB-4070-AE06-6665B4848122}"/>
    <dgm:cxn modelId="{C3297878-0CE7-4623-989F-C89F8439C043}" srcId="{E44F91FB-A3DE-4155-A580-C5AD04BEC1B3}" destId="{48BFCFAD-EF68-4EE3-A9A9-5E4460D1A491}" srcOrd="3" destOrd="0" parTransId="{49CC5127-E5AA-46C2-9E48-A126B0432817}" sibTransId="{A86EB5A8-0837-489E-ADFA-037117DB2922}"/>
    <dgm:cxn modelId="{BC76AA82-93CA-4A1F-B2C3-02A152500AAA}" srcId="{E44F91FB-A3DE-4155-A580-C5AD04BEC1B3}" destId="{48CFFC6A-228E-48CD-8845-212369A96D47}" srcOrd="0" destOrd="0" parTransId="{2F42B050-DDC0-4014-80F7-0B104A43893C}" sibTransId="{60040932-7E36-44B8-BD95-556FA961EE62}"/>
    <dgm:cxn modelId="{7515E599-364C-408D-BAB8-F2D156034F59}" type="presOf" srcId="{48CFFC6A-228E-48CD-8845-212369A96D47}" destId="{DD41C290-A868-4580-A24A-090A59F91CFA}" srcOrd="0" destOrd="0" presId="urn:microsoft.com/office/officeart/2018/2/layout/IconLabelList"/>
    <dgm:cxn modelId="{AFAB04A7-4D32-4CD5-ACEE-9BCD98761EA7}" srcId="{E44F91FB-A3DE-4155-A580-C5AD04BEC1B3}" destId="{C512DE0F-560C-4CEB-AB2C-D5FE49068DD5}" srcOrd="2" destOrd="0" parTransId="{208ADD0A-74B4-419C-983F-DC7104A80070}" sibTransId="{D4145662-64A2-4F6B-A3E7-9E38647A37CB}"/>
    <dgm:cxn modelId="{8135BDAB-7253-4547-9586-F14E4D3F759F}" type="presOf" srcId="{C214AE4F-6CF9-4ABD-A944-2E395E3ECF75}" destId="{6FA796FB-E788-4F9C-BE24-3DB3E3BAFA71}" srcOrd="0" destOrd="0" presId="urn:microsoft.com/office/officeart/2018/2/layout/IconLabelList"/>
    <dgm:cxn modelId="{C349E9B7-30F8-49C1-9DB8-FFCED538790C}" type="presOf" srcId="{E44F91FB-A3DE-4155-A580-C5AD04BEC1B3}" destId="{3FDE0CF4-4936-4265-8B2B-E10F7574E9F7}" srcOrd="0" destOrd="0" presId="urn:microsoft.com/office/officeart/2018/2/layout/IconLabelList"/>
    <dgm:cxn modelId="{651172EC-8B61-4A4A-AB5F-31AE4B9F8658}" type="presOf" srcId="{48BFCFAD-EF68-4EE3-A9A9-5E4460D1A491}" destId="{E92D74A6-A458-4697-878F-940127D3AFB9}" srcOrd="0" destOrd="0" presId="urn:microsoft.com/office/officeart/2018/2/layout/IconLabelList"/>
    <dgm:cxn modelId="{9DCFBDF2-2FC2-4E66-8B6D-EE7B9620FEC9}" type="presOf" srcId="{C512DE0F-560C-4CEB-AB2C-D5FE49068DD5}" destId="{920748C7-071E-47B5-98CF-3DC64C5B5933}" srcOrd="0" destOrd="0" presId="urn:microsoft.com/office/officeart/2018/2/layout/IconLabelList"/>
    <dgm:cxn modelId="{027350FD-AF15-4B00-A6D9-68B2B72E195B}" type="presParOf" srcId="{3FDE0CF4-4936-4265-8B2B-E10F7574E9F7}" destId="{095754BB-1E2D-4D90-BE52-21D678F2D64D}" srcOrd="0" destOrd="0" presId="urn:microsoft.com/office/officeart/2018/2/layout/IconLabelList"/>
    <dgm:cxn modelId="{4AA4633B-06FD-4332-9E6B-7688844DA4B7}" type="presParOf" srcId="{095754BB-1E2D-4D90-BE52-21D678F2D64D}" destId="{20F8BE63-43F2-4F36-AF0C-077F8155BBBB}" srcOrd="0" destOrd="0" presId="urn:microsoft.com/office/officeart/2018/2/layout/IconLabelList"/>
    <dgm:cxn modelId="{23AB8265-ACC8-403B-B4D1-4DAEA1860309}" type="presParOf" srcId="{095754BB-1E2D-4D90-BE52-21D678F2D64D}" destId="{71C90EBB-7B13-4C04-B641-5EF37583DB86}" srcOrd="1" destOrd="0" presId="urn:microsoft.com/office/officeart/2018/2/layout/IconLabelList"/>
    <dgm:cxn modelId="{4F57183D-24C5-49E7-8CD9-DCBC1E79C98A}" type="presParOf" srcId="{095754BB-1E2D-4D90-BE52-21D678F2D64D}" destId="{DD41C290-A868-4580-A24A-090A59F91CFA}" srcOrd="2" destOrd="0" presId="urn:microsoft.com/office/officeart/2018/2/layout/IconLabelList"/>
    <dgm:cxn modelId="{2FB15465-FFA9-40C6-9B02-0E8C56FCD58B}" type="presParOf" srcId="{3FDE0CF4-4936-4265-8B2B-E10F7574E9F7}" destId="{35D3C9D1-78C4-4769-A471-FC65B48391C8}" srcOrd="1" destOrd="0" presId="urn:microsoft.com/office/officeart/2018/2/layout/IconLabelList"/>
    <dgm:cxn modelId="{AF7BD88F-3D55-431F-B9C9-1AA8AB3BAE29}" type="presParOf" srcId="{3FDE0CF4-4936-4265-8B2B-E10F7574E9F7}" destId="{4DA87998-FB7D-4139-9CCE-0C5CA1F7078E}" srcOrd="2" destOrd="0" presId="urn:microsoft.com/office/officeart/2018/2/layout/IconLabelList"/>
    <dgm:cxn modelId="{80B253B4-3FD4-4E9B-A081-9C7B2B39399B}" type="presParOf" srcId="{4DA87998-FB7D-4139-9CCE-0C5CA1F7078E}" destId="{58A33A4A-FCC8-42AB-8B3B-717BC0E9DD4B}" srcOrd="0" destOrd="0" presId="urn:microsoft.com/office/officeart/2018/2/layout/IconLabelList"/>
    <dgm:cxn modelId="{8853457E-ECFD-4AA1-9D4E-C61E10002FE6}" type="presParOf" srcId="{4DA87998-FB7D-4139-9CCE-0C5CA1F7078E}" destId="{036C9577-F294-4AFE-AE5A-7A37804F83AD}" srcOrd="1" destOrd="0" presId="urn:microsoft.com/office/officeart/2018/2/layout/IconLabelList"/>
    <dgm:cxn modelId="{DF0EAED9-C1C0-4A45-92BB-9C22B81CF951}" type="presParOf" srcId="{4DA87998-FB7D-4139-9CCE-0C5CA1F7078E}" destId="{9902BFC7-1AB5-4848-8700-0111D274548B}" srcOrd="2" destOrd="0" presId="urn:microsoft.com/office/officeart/2018/2/layout/IconLabelList"/>
    <dgm:cxn modelId="{CD2DF5D1-E89C-4BED-AFA5-90B7AC900D30}" type="presParOf" srcId="{3FDE0CF4-4936-4265-8B2B-E10F7574E9F7}" destId="{B7E7AB22-505E-4B8C-89DC-2DDCCA8689D3}" srcOrd="3" destOrd="0" presId="urn:microsoft.com/office/officeart/2018/2/layout/IconLabelList"/>
    <dgm:cxn modelId="{0D721B4C-E810-441A-B615-D1BEB7B28B24}" type="presParOf" srcId="{3FDE0CF4-4936-4265-8B2B-E10F7574E9F7}" destId="{23556D12-A648-4D52-A3FA-58C6FEFB9CE1}" srcOrd="4" destOrd="0" presId="urn:microsoft.com/office/officeart/2018/2/layout/IconLabelList"/>
    <dgm:cxn modelId="{2F3EB28C-A772-4ECC-B495-E5101EB4F726}" type="presParOf" srcId="{23556D12-A648-4D52-A3FA-58C6FEFB9CE1}" destId="{13A1A7D0-9A4D-42C0-9053-ACBDC30864E9}" srcOrd="0" destOrd="0" presId="urn:microsoft.com/office/officeart/2018/2/layout/IconLabelList"/>
    <dgm:cxn modelId="{D71B6A46-BD7B-4BC0-9618-F6F86C5C9CF6}" type="presParOf" srcId="{23556D12-A648-4D52-A3FA-58C6FEFB9CE1}" destId="{45BABFB4-5EC0-4F46-B652-612E16A5262C}" srcOrd="1" destOrd="0" presId="urn:microsoft.com/office/officeart/2018/2/layout/IconLabelList"/>
    <dgm:cxn modelId="{DB510917-EE07-46F2-8100-AB881C283076}" type="presParOf" srcId="{23556D12-A648-4D52-A3FA-58C6FEFB9CE1}" destId="{920748C7-071E-47B5-98CF-3DC64C5B5933}" srcOrd="2" destOrd="0" presId="urn:microsoft.com/office/officeart/2018/2/layout/IconLabelList"/>
    <dgm:cxn modelId="{5848D1C8-2C84-457C-9354-F7904EECE989}" type="presParOf" srcId="{3FDE0CF4-4936-4265-8B2B-E10F7574E9F7}" destId="{B9138D44-5B98-4914-9076-6A9034F0E301}" srcOrd="5" destOrd="0" presId="urn:microsoft.com/office/officeart/2018/2/layout/IconLabelList"/>
    <dgm:cxn modelId="{72008870-E941-430D-9E4B-7FCC82F0DCDA}" type="presParOf" srcId="{3FDE0CF4-4936-4265-8B2B-E10F7574E9F7}" destId="{5B57C91B-1C28-441B-99FF-17E849D17F4A}" srcOrd="6" destOrd="0" presId="urn:microsoft.com/office/officeart/2018/2/layout/IconLabelList"/>
    <dgm:cxn modelId="{8D0CCC45-2F04-4D70-BA8C-F7D1D0D21EC3}" type="presParOf" srcId="{5B57C91B-1C28-441B-99FF-17E849D17F4A}" destId="{DE5FF7CB-A3DD-4E18-8210-F6DBCB245FC3}" srcOrd="0" destOrd="0" presId="urn:microsoft.com/office/officeart/2018/2/layout/IconLabelList"/>
    <dgm:cxn modelId="{468182E0-CF82-4BB2-AC2C-D5BE66D03C4B}" type="presParOf" srcId="{5B57C91B-1C28-441B-99FF-17E849D17F4A}" destId="{593E9CDC-30FF-4BA6-A1D3-6AD73BABB291}" srcOrd="1" destOrd="0" presId="urn:microsoft.com/office/officeart/2018/2/layout/IconLabelList"/>
    <dgm:cxn modelId="{B1242DE1-2E7F-44EE-8C0E-A0A92F8B8ACE}" type="presParOf" srcId="{5B57C91B-1C28-441B-99FF-17E849D17F4A}" destId="{E92D74A6-A458-4697-878F-940127D3AFB9}" srcOrd="2" destOrd="0" presId="urn:microsoft.com/office/officeart/2018/2/layout/IconLabelList"/>
    <dgm:cxn modelId="{A7AF261B-8F2F-48CA-A657-F25F1185960E}" type="presParOf" srcId="{3FDE0CF4-4936-4265-8B2B-E10F7574E9F7}" destId="{BD6249D7-E270-4F2B-9A40-69BC93896D01}" srcOrd="7" destOrd="0" presId="urn:microsoft.com/office/officeart/2018/2/layout/IconLabelList"/>
    <dgm:cxn modelId="{79C3C1D0-555D-4D85-9AD2-DB1192AFB1E5}" type="presParOf" srcId="{3FDE0CF4-4936-4265-8B2B-E10F7574E9F7}" destId="{D015AC9E-3AB2-41AB-97D5-22E1270F3759}" srcOrd="8" destOrd="0" presId="urn:microsoft.com/office/officeart/2018/2/layout/IconLabelList"/>
    <dgm:cxn modelId="{8B304672-198F-4C96-B8FD-D7B0F28138E5}" type="presParOf" srcId="{D015AC9E-3AB2-41AB-97D5-22E1270F3759}" destId="{1BAA3EA7-B12E-485B-A183-56F2AE838AD1}" srcOrd="0" destOrd="0" presId="urn:microsoft.com/office/officeart/2018/2/layout/IconLabelList"/>
    <dgm:cxn modelId="{E22B0E99-60FE-41B1-A760-CEF2764CB86B}" type="presParOf" srcId="{D015AC9E-3AB2-41AB-97D5-22E1270F3759}" destId="{F0653937-CCE3-4B7F-9B4E-F202A04CB1F0}" srcOrd="1" destOrd="0" presId="urn:microsoft.com/office/officeart/2018/2/layout/IconLabelList"/>
    <dgm:cxn modelId="{F6FF76FF-8385-48A5-8A50-D30BA101BAE5}" type="presParOf" srcId="{D015AC9E-3AB2-41AB-97D5-22E1270F3759}" destId="{6FA796FB-E788-4F9C-BE24-3DB3E3BAFA7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633F25-2423-480B-9223-07436B0DCF8D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8F128-3002-4393-B600-9E3E7B48F796}">
      <dgm:prSet custT="1"/>
      <dgm:spPr/>
      <dgm:t>
        <a:bodyPr/>
        <a:lstStyle/>
        <a:p>
          <a:r>
            <a:rPr lang="en-US" sz="1800" b="1" dirty="0"/>
            <a:t>Sources</a:t>
          </a:r>
          <a:r>
            <a:rPr lang="en-US" sz="1500" dirty="0"/>
            <a:t> </a:t>
          </a:r>
        </a:p>
        <a:p>
          <a:r>
            <a:rPr lang="en-US" sz="1500" dirty="0"/>
            <a:t>SpaceX REST API (launches/rockets/payloads) + Wikipedia pages (launch sites/orbit context).</a:t>
          </a:r>
        </a:p>
      </dgm:t>
    </dgm:pt>
    <dgm:pt modelId="{39CF9B1F-9108-4E07-8D76-D992F6E2F6BF}" type="parTrans" cxnId="{5EEFBE3B-98F8-44BD-A5DB-1375CC96002C}">
      <dgm:prSet/>
      <dgm:spPr/>
      <dgm:t>
        <a:bodyPr/>
        <a:lstStyle/>
        <a:p>
          <a:endParaRPr lang="en-US"/>
        </a:p>
      </dgm:t>
    </dgm:pt>
    <dgm:pt modelId="{046D1B71-01CF-4339-8DA2-CF44F43A1D76}" type="sibTrans" cxnId="{5EEFBE3B-98F8-44BD-A5DB-1375CC96002C}">
      <dgm:prSet/>
      <dgm:spPr/>
      <dgm:t>
        <a:bodyPr/>
        <a:lstStyle/>
        <a:p>
          <a:endParaRPr lang="en-US"/>
        </a:p>
      </dgm:t>
    </dgm:pt>
    <dgm:pt modelId="{AE3A1E2F-50EE-49DC-A96E-A80D2CF7DF08}">
      <dgm:prSet custT="1"/>
      <dgm:spPr/>
      <dgm:t>
        <a:bodyPr/>
        <a:lstStyle/>
        <a:p>
          <a:r>
            <a:rPr lang="en-US" sz="1800" b="1" dirty="0"/>
            <a:t>Scope</a:t>
          </a:r>
        </a:p>
        <a:p>
          <a:r>
            <a:rPr lang="en-US" sz="1500" dirty="0"/>
            <a:t>Falcon 9 orbital launches, 2010–2020; exclude Falcon 1 and tests without usable metadata.</a:t>
          </a:r>
        </a:p>
      </dgm:t>
    </dgm:pt>
    <dgm:pt modelId="{E533A5C2-3CE2-446D-9287-ACD4829DF271}" type="parTrans" cxnId="{3CA51F56-F3EF-405A-B44C-9D4C23F4DC0E}">
      <dgm:prSet/>
      <dgm:spPr/>
      <dgm:t>
        <a:bodyPr/>
        <a:lstStyle/>
        <a:p>
          <a:endParaRPr lang="en-US"/>
        </a:p>
      </dgm:t>
    </dgm:pt>
    <dgm:pt modelId="{7CC5AE16-DAB7-42C6-AF03-F0BA72703376}" type="sibTrans" cxnId="{3CA51F56-F3EF-405A-B44C-9D4C23F4DC0E}">
      <dgm:prSet/>
      <dgm:spPr/>
      <dgm:t>
        <a:bodyPr/>
        <a:lstStyle/>
        <a:p>
          <a:endParaRPr lang="en-US"/>
        </a:p>
      </dgm:t>
    </dgm:pt>
    <dgm:pt modelId="{D4882765-B92A-402B-88D3-72A061436773}">
      <dgm:prSet custT="1"/>
      <dgm:spPr/>
      <dgm:t>
        <a:bodyPr/>
        <a:lstStyle/>
        <a:p>
          <a:r>
            <a:rPr lang="en-US" sz="1800" b="1" dirty="0"/>
            <a:t>Access Pattern</a:t>
          </a:r>
        </a:p>
        <a:p>
          <a:r>
            <a:rPr lang="en-US" sz="1700" dirty="0"/>
            <a:t> </a:t>
          </a:r>
          <a:r>
            <a:rPr lang="en-US" sz="1500" dirty="0"/>
            <a:t>requests → JSON → </a:t>
          </a:r>
          <a:r>
            <a:rPr lang="en-US" sz="1500" dirty="0" err="1"/>
            <a:t>pandas.json_normalize</a:t>
          </a:r>
          <a:r>
            <a:rPr lang="en-US" sz="1500" dirty="0"/>
            <a:t> → tabular; Wikipedia via requests + </a:t>
          </a:r>
          <a:r>
            <a:rPr lang="en-US" sz="1500" dirty="0" err="1"/>
            <a:t>BeautifulSoup</a:t>
          </a:r>
          <a:r>
            <a:rPr lang="en-US" sz="1500" dirty="0"/>
            <a:t>.</a:t>
          </a:r>
        </a:p>
      </dgm:t>
    </dgm:pt>
    <dgm:pt modelId="{B6E7148F-6E82-4FFD-B174-54727CEC1744}" type="parTrans" cxnId="{1CB420EA-6368-4347-86DE-1684DC3CA9DC}">
      <dgm:prSet/>
      <dgm:spPr/>
      <dgm:t>
        <a:bodyPr/>
        <a:lstStyle/>
        <a:p>
          <a:endParaRPr lang="en-US"/>
        </a:p>
      </dgm:t>
    </dgm:pt>
    <dgm:pt modelId="{5CEC5789-1783-406A-81FA-4930D9BB0714}" type="sibTrans" cxnId="{1CB420EA-6368-4347-86DE-1684DC3CA9DC}">
      <dgm:prSet/>
      <dgm:spPr/>
      <dgm:t>
        <a:bodyPr/>
        <a:lstStyle/>
        <a:p>
          <a:endParaRPr lang="en-US"/>
        </a:p>
      </dgm:t>
    </dgm:pt>
    <dgm:pt modelId="{6F92B1C6-0E53-4250-852F-44131ECBF219}">
      <dgm:prSet custT="1"/>
      <dgm:spPr/>
      <dgm:t>
        <a:bodyPr/>
        <a:lstStyle/>
        <a:p>
          <a:r>
            <a:rPr lang="en-US" sz="1800" b="1" dirty="0"/>
            <a:t>Keys Used to Join</a:t>
          </a:r>
        </a:p>
        <a:p>
          <a:r>
            <a:rPr lang="en-US" sz="1800" dirty="0"/>
            <a:t> </a:t>
          </a:r>
          <a:r>
            <a:rPr lang="en-US" sz="1500" dirty="0" err="1"/>
            <a:t>flight_number</a:t>
          </a:r>
          <a:r>
            <a:rPr lang="en-US" sz="1500" dirty="0"/>
            <a:t>, rocket.id, payloads[].id, launchpad.id.</a:t>
          </a:r>
        </a:p>
      </dgm:t>
    </dgm:pt>
    <dgm:pt modelId="{65E0E36C-C9B5-428A-AC36-6DE1B583B899}" type="parTrans" cxnId="{6168C004-6CE8-4425-9A58-6377BF5ABA14}">
      <dgm:prSet/>
      <dgm:spPr/>
      <dgm:t>
        <a:bodyPr/>
        <a:lstStyle/>
        <a:p>
          <a:endParaRPr lang="en-US"/>
        </a:p>
      </dgm:t>
    </dgm:pt>
    <dgm:pt modelId="{277D9D15-1ED2-49FA-B468-C920D730BDFC}" type="sibTrans" cxnId="{6168C004-6CE8-4425-9A58-6377BF5ABA14}">
      <dgm:prSet/>
      <dgm:spPr/>
      <dgm:t>
        <a:bodyPr/>
        <a:lstStyle/>
        <a:p>
          <a:endParaRPr lang="en-US"/>
        </a:p>
      </dgm:t>
    </dgm:pt>
    <dgm:pt modelId="{87257EB0-CAEE-4BC4-9DA0-104F465FE113}">
      <dgm:prSet custT="1"/>
      <dgm:spPr/>
      <dgm:t>
        <a:bodyPr/>
        <a:lstStyle/>
        <a:p>
          <a:r>
            <a:rPr lang="en-US" sz="1800" b="1" dirty="0"/>
            <a:t>Quality Checks</a:t>
          </a:r>
          <a:r>
            <a:rPr lang="en-US" sz="1600" dirty="0"/>
            <a:t> </a:t>
          </a:r>
        </a:p>
        <a:p>
          <a:r>
            <a:rPr lang="en-US" sz="1500" dirty="0"/>
            <a:t>Record counts by year/site, null-rate audit per field, cross-check site/orbit text vs API.</a:t>
          </a:r>
        </a:p>
      </dgm:t>
    </dgm:pt>
    <dgm:pt modelId="{581A50F2-C8C8-4831-A861-0EE8615CD34F}" type="parTrans" cxnId="{DE5911AE-4A1A-4BA7-BB62-CAA60C2A795E}">
      <dgm:prSet/>
      <dgm:spPr/>
      <dgm:t>
        <a:bodyPr/>
        <a:lstStyle/>
        <a:p>
          <a:endParaRPr lang="en-US"/>
        </a:p>
      </dgm:t>
    </dgm:pt>
    <dgm:pt modelId="{E6BCF41E-DBC4-44A3-94D8-0C444C4A4AF1}" type="sibTrans" cxnId="{DE5911AE-4A1A-4BA7-BB62-CAA60C2A795E}">
      <dgm:prSet/>
      <dgm:spPr/>
      <dgm:t>
        <a:bodyPr/>
        <a:lstStyle/>
        <a:p>
          <a:endParaRPr lang="en-US"/>
        </a:p>
      </dgm:t>
    </dgm:pt>
    <dgm:pt modelId="{48C5E1F6-FFD8-472C-824B-AF594C1B7DF4}">
      <dgm:prSet custT="1"/>
      <dgm:spPr/>
      <dgm:t>
        <a:bodyPr/>
        <a:lstStyle/>
        <a:p>
          <a:r>
            <a:rPr lang="en-US" sz="1800" b="1" dirty="0"/>
            <a:t>Reproducibility</a:t>
          </a:r>
        </a:p>
        <a:p>
          <a:r>
            <a:rPr lang="en-US" sz="1500" dirty="0"/>
            <a:t> Parameterized notebooks + cached raw JSON; deterministic seeds and version-pinned libs.</a:t>
          </a:r>
        </a:p>
      </dgm:t>
    </dgm:pt>
    <dgm:pt modelId="{FC8DBC98-4899-401E-B468-3CBC3614DDBE}" type="parTrans" cxnId="{BB6D54BE-E440-4399-BC9E-D2E98038C5A2}">
      <dgm:prSet/>
      <dgm:spPr/>
      <dgm:t>
        <a:bodyPr/>
        <a:lstStyle/>
        <a:p>
          <a:endParaRPr lang="en-US"/>
        </a:p>
      </dgm:t>
    </dgm:pt>
    <dgm:pt modelId="{EC5AB9F8-DB0E-4D8D-BF86-8A031F215760}" type="sibTrans" cxnId="{BB6D54BE-E440-4399-BC9E-D2E98038C5A2}">
      <dgm:prSet/>
      <dgm:spPr/>
      <dgm:t>
        <a:bodyPr/>
        <a:lstStyle/>
        <a:p>
          <a:endParaRPr lang="en-US"/>
        </a:p>
      </dgm:t>
    </dgm:pt>
    <dgm:pt modelId="{502593C1-D5D4-47D0-9C33-05FDD7D63087}" type="pres">
      <dgm:prSet presAssocID="{00633F25-2423-480B-9223-07436B0DCF8D}" presName="Name0" presStyleCnt="0">
        <dgm:presLayoutVars>
          <dgm:dir/>
          <dgm:resizeHandles/>
        </dgm:presLayoutVars>
      </dgm:prSet>
      <dgm:spPr/>
    </dgm:pt>
    <dgm:pt modelId="{5E6F3F7C-AE5E-49FD-9F04-2D81058F0B93}" type="pres">
      <dgm:prSet presAssocID="{1E48F128-3002-4393-B600-9E3E7B48F796}" presName="compNode" presStyleCnt="0"/>
      <dgm:spPr/>
    </dgm:pt>
    <dgm:pt modelId="{9F109584-5175-4EB9-A0BC-E86844281D70}" type="pres">
      <dgm:prSet presAssocID="{1E48F128-3002-4393-B600-9E3E7B48F796}" presName="dummyConnPt" presStyleCnt="0"/>
      <dgm:spPr/>
    </dgm:pt>
    <dgm:pt modelId="{2BD5A5AC-EEE1-4977-B8E5-34B073075E75}" type="pres">
      <dgm:prSet presAssocID="{1E48F128-3002-4393-B600-9E3E7B48F796}" presName="node" presStyleLbl="node1" presStyleIdx="0" presStyleCnt="6">
        <dgm:presLayoutVars>
          <dgm:bulletEnabled val="1"/>
        </dgm:presLayoutVars>
      </dgm:prSet>
      <dgm:spPr/>
    </dgm:pt>
    <dgm:pt modelId="{05A60D50-7ADD-4A89-AB8C-D1F530293A6E}" type="pres">
      <dgm:prSet presAssocID="{046D1B71-01CF-4339-8DA2-CF44F43A1D76}" presName="sibTrans" presStyleLbl="bgSibTrans2D1" presStyleIdx="0" presStyleCnt="5"/>
      <dgm:spPr/>
    </dgm:pt>
    <dgm:pt modelId="{26B18600-C186-4041-B1DD-0225DD407F01}" type="pres">
      <dgm:prSet presAssocID="{AE3A1E2F-50EE-49DC-A96E-A80D2CF7DF08}" presName="compNode" presStyleCnt="0"/>
      <dgm:spPr/>
    </dgm:pt>
    <dgm:pt modelId="{0DCAA0C0-7346-4985-A23B-668A25AC6C88}" type="pres">
      <dgm:prSet presAssocID="{AE3A1E2F-50EE-49DC-A96E-A80D2CF7DF08}" presName="dummyConnPt" presStyleCnt="0"/>
      <dgm:spPr/>
    </dgm:pt>
    <dgm:pt modelId="{7DD212CB-2938-4FD5-9690-E3E25F8B613F}" type="pres">
      <dgm:prSet presAssocID="{AE3A1E2F-50EE-49DC-A96E-A80D2CF7DF08}" presName="node" presStyleLbl="node1" presStyleIdx="1" presStyleCnt="6">
        <dgm:presLayoutVars>
          <dgm:bulletEnabled val="1"/>
        </dgm:presLayoutVars>
      </dgm:prSet>
      <dgm:spPr/>
    </dgm:pt>
    <dgm:pt modelId="{B1C2BB21-715C-4178-885E-062AA0A48787}" type="pres">
      <dgm:prSet presAssocID="{7CC5AE16-DAB7-42C6-AF03-F0BA72703376}" presName="sibTrans" presStyleLbl="bgSibTrans2D1" presStyleIdx="1" presStyleCnt="5"/>
      <dgm:spPr/>
    </dgm:pt>
    <dgm:pt modelId="{2A59346D-F04B-42A9-9C09-0460480FE8B9}" type="pres">
      <dgm:prSet presAssocID="{D4882765-B92A-402B-88D3-72A061436773}" presName="compNode" presStyleCnt="0"/>
      <dgm:spPr/>
    </dgm:pt>
    <dgm:pt modelId="{9B7843B1-E50E-49B1-B88E-7A3CDCC57A88}" type="pres">
      <dgm:prSet presAssocID="{D4882765-B92A-402B-88D3-72A061436773}" presName="dummyConnPt" presStyleCnt="0"/>
      <dgm:spPr/>
    </dgm:pt>
    <dgm:pt modelId="{65C4992D-5EA3-4DF7-9220-C9C0655F1B36}" type="pres">
      <dgm:prSet presAssocID="{D4882765-B92A-402B-88D3-72A061436773}" presName="node" presStyleLbl="node1" presStyleIdx="2" presStyleCnt="6">
        <dgm:presLayoutVars>
          <dgm:bulletEnabled val="1"/>
        </dgm:presLayoutVars>
      </dgm:prSet>
      <dgm:spPr/>
    </dgm:pt>
    <dgm:pt modelId="{9A0F1A32-BDAF-4701-A67A-784B8A198523}" type="pres">
      <dgm:prSet presAssocID="{5CEC5789-1783-406A-81FA-4930D9BB0714}" presName="sibTrans" presStyleLbl="bgSibTrans2D1" presStyleIdx="2" presStyleCnt="5"/>
      <dgm:spPr/>
    </dgm:pt>
    <dgm:pt modelId="{14B6470B-F6C3-44AA-AC17-3620E981DE8A}" type="pres">
      <dgm:prSet presAssocID="{6F92B1C6-0E53-4250-852F-44131ECBF219}" presName="compNode" presStyleCnt="0"/>
      <dgm:spPr/>
    </dgm:pt>
    <dgm:pt modelId="{5295D305-53EA-445C-9693-7F0BBAEAA72A}" type="pres">
      <dgm:prSet presAssocID="{6F92B1C6-0E53-4250-852F-44131ECBF219}" presName="dummyConnPt" presStyleCnt="0"/>
      <dgm:spPr/>
    </dgm:pt>
    <dgm:pt modelId="{BB4475F8-2598-48DA-A27B-83A84D1DFDAD}" type="pres">
      <dgm:prSet presAssocID="{6F92B1C6-0E53-4250-852F-44131ECBF219}" presName="node" presStyleLbl="node1" presStyleIdx="3" presStyleCnt="6">
        <dgm:presLayoutVars>
          <dgm:bulletEnabled val="1"/>
        </dgm:presLayoutVars>
      </dgm:prSet>
      <dgm:spPr/>
    </dgm:pt>
    <dgm:pt modelId="{D28322BB-21BC-4A55-9969-B679C3F86236}" type="pres">
      <dgm:prSet presAssocID="{277D9D15-1ED2-49FA-B468-C920D730BDFC}" presName="sibTrans" presStyleLbl="bgSibTrans2D1" presStyleIdx="3" presStyleCnt="5"/>
      <dgm:spPr/>
    </dgm:pt>
    <dgm:pt modelId="{82C72447-5E15-4C4D-85FF-510BD17E02E5}" type="pres">
      <dgm:prSet presAssocID="{87257EB0-CAEE-4BC4-9DA0-104F465FE113}" presName="compNode" presStyleCnt="0"/>
      <dgm:spPr/>
    </dgm:pt>
    <dgm:pt modelId="{54627025-F829-4BB5-9308-765099827818}" type="pres">
      <dgm:prSet presAssocID="{87257EB0-CAEE-4BC4-9DA0-104F465FE113}" presName="dummyConnPt" presStyleCnt="0"/>
      <dgm:spPr/>
    </dgm:pt>
    <dgm:pt modelId="{61D0B9D0-59C9-4086-A4F1-DD0A3EF52805}" type="pres">
      <dgm:prSet presAssocID="{87257EB0-CAEE-4BC4-9DA0-104F465FE113}" presName="node" presStyleLbl="node1" presStyleIdx="4" presStyleCnt="6">
        <dgm:presLayoutVars>
          <dgm:bulletEnabled val="1"/>
        </dgm:presLayoutVars>
      </dgm:prSet>
      <dgm:spPr/>
    </dgm:pt>
    <dgm:pt modelId="{6963A3BD-5448-4F33-AF0C-52AC6E071196}" type="pres">
      <dgm:prSet presAssocID="{E6BCF41E-DBC4-44A3-94D8-0C444C4A4AF1}" presName="sibTrans" presStyleLbl="bgSibTrans2D1" presStyleIdx="4" presStyleCnt="5"/>
      <dgm:spPr/>
    </dgm:pt>
    <dgm:pt modelId="{D518B27B-54BB-47F2-98AA-CD220DBF4229}" type="pres">
      <dgm:prSet presAssocID="{48C5E1F6-FFD8-472C-824B-AF594C1B7DF4}" presName="compNode" presStyleCnt="0"/>
      <dgm:spPr/>
    </dgm:pt>
    <dgm:pt modelId="{701E47D9-20F5-45A1-8178-EE5DC86B10A9}" type="pres">
      <dgm:prSet presAssocID="{48C5E1F6-FFD8-472C-824B-AF594C1B7DF4}" presName="dummyConnPt" presStyleCnt="0"/>
      <dgm:spPr/>
    </dgm:pt>
    <dgm:pt modelId="{A95560B4-F1D8-4173-A098-282E737435E9}" type="pres">
      <dgm:prSet presAssocID="{48C5E1F6-FFD8-472C-824B-AF594C1B7DF4}" presName="node" presStyleLbl="node1" presStyleIdx="5" presStyleCnt="6">
        <dgm:presLayoutVars>
          <dgm:bulletEnabled val="1"/>
        </dgm:presLayoutVars>
      </dgm:prSet>
      <dgm:spPr/>
    </dgm:pt>
  </dgm:ptLst>
  <dgm:cxnLst>
    <dgm:cxn modelId="{6168C004-6CE8-4425-9A58-6377BF5ABA14}" srcId="{00633F25-2423-480B-9223-07436B0DCF8D}" destId="{6F92B1C6-0E53-4250-852F-44131ECBF219}" srcOrd="3" destOrd="0" parTransId="{65E0E36C-C9B5-428A-AC36-6DE1B583B899}" sibTransId="{277D9D15-1ED2-49FA-B468-C920D730BDFC}"/>
    <dgm:cxn modelId="{53D6A707-F632-48BF-8A41-B348BBB401A3}" type="presOf" srcId="{6F92B1C6-0E53-4250-852F-44131ECBF219}" destId="{BB4475F8-2598-48DA-A27B-83A84D1DFDAD}" srcOrd="0" destOrd="0" presId="urn:microsoft.com/office/officeart/2005/8/layout/bProcess4"/>
    <dgm:cxn modelId="{8AB74D0E-0F41-4024-B0A6-A8ADE737965D}" type="presOf" srcId="{1E48F128-3002-4393-B600-9E3E7B48F796}" destId="{2BD5A5AC-EEE1-4977-B8E5-34B073075E75}" srcOrd="0" destOrd="0" presId="urn:microsoft.com/office/officeart/2005/8/layout/bProcess4"/>
    <dgm:cxn modelId="{8E429F10-6F42-4A79-84F4-D8100A8FD33D}" type="presOf" srcId="{87257EB0-CAEE-4BC4-9DA0-104F465FE113}" destId="{61D0B9D0-59C9-4086-A4F1-DD0A3EF52805}" srcOrd="0" destOrd="0" presId="urn:microsoft.com/office/officeart/2005/8/layout/bProcess4"/>
    <dgm:cxn modelId="{79613111-0C5C-46C2-BE79-13BF928B0267}" type="presOf" srcId="{AE3A1E2F-50EE-49DC-A96E-A80D2CF7DF08}" destId="{7DD212CB-2938-4FD5-9690-E3E25F8B613F}" srcOrd="0" destOrd="0" presId="urn:microsoft.com/office/officeart/2005/8/layout/bProcess4"/>
    <dgm:cxn modelId="{30236111-C654-4631-B976-FCBBFD12CE18}" type="presOf" srcId="{00633F25-2423-480B-9223-07436B0DCF8D}" destId="{502593C1-D5D4-47D0-9C33-05FDD7D63087}" srcOrd="0" destOrd="0" presId="urn:microsoft.com/office/officeart/2005/8/layout/bProcess4"/>
    <dgm:cxn modelId="{E418BC21-D887-4B94-A9C1-134779144535}" type="presOf" srcId="{046D1B71-01CF-4339-8DA2-CF44F43A1D76}" destId="{05A60D50-7ADD-4A89-AB8C-D1F530293A6E}" srcOrd="0" destOrd="0" presId="urn:microsoft.com/office/officeart/2005/8/layout/bProcess4"/>
    <dgm:cxn modelId="{5EEFBE3B-98F8-44BD-A5DB-1375CC96002C}" srcId="{00633F25-2423-480B-9223-07436B0DCF8D}" destId="{1E48F128-3002-4393-B600-9E3E7B48F796}" srcOrd="0" destOrd="0" parTransId="{39CF9B1F-9108-4E07-8D76-D992F6E2F6BF}" sibTransId="{046D1B71-01CF-4339-8DA2-CF44F43A1D76}"/>
    <dgm:cxn modelId="{EC340454-5BA3-4F21-A8BB-E2022CC3F623}" type="presOf" srcId="{277D9D15-1ED2-49FA-B468-C920D730BDFC}" destId="{D28322BB-21BC-4A55-9969-B679C3F86236}" srcOrd="0" destOrd="0" presId="urn:microsoft.com/office/officeart/2005/8/layout/bProcess4"/>
    <dgm:cxn modelId="{3CA51F56-F3EF-405A-B44C-9D4C23F4DC0E}" srcId="{00633F25-2423-480B-9223-07436B0DCF8D}" destId="{AE3A1E2F-50EE-49DC-A96E-A80D2CF7DF08}" srcOrd="1" destOrd="0" parTransId="{E533A5C2-3CE2-446D-9287-ACD4829DF271}" sibTransId="{7CC5AE16-DAB7-42C6-AF03-F0BA72703376}"/>
    <dgm:cxn modelId="{40F13595-62BA-4609-B6CB-AE980EFC3B32}" type="presOf" srcId="{7CC5AE16-DAB7-42C6-AF03-F0BA72703376}" destId="{B1C2BB21-715C-4178-885E-062AA0A48787}" srcOrd="0" destOrd="0" presId="urn:microsoft.com/office/officeart/2005/8/layout/bProcess4"/>
    <dgm:cxn modelId="{B23F8BA6-0E95-4E81-B3FE-4B2DA026BCE4}" type="presOf" srcId="{5CEC5789-1783-406A-81FA-4930D9BB0714}" destId="{9A0F1A32-BDAF-4701-A67A-784B8A198523}" srcOrd="0" destOrd="0" presId="urn:microsoft.com/office/officeart/2005/8/layout/bProcess4"/>
    <dgm:cxn modelId="{DE5911AE-4A1A-4BA7-BB62-CAA60C2A795E}" srcId="{00633F25-2423-480B-9223-07436B0DCF8D}" destId="{87257EB0-CAEE-4BC4-9DA0-104F465FE113}" srcOrd="4" destOrd="0" parTransId="{581A50F2-C8C8-4831-A861-0EE8615CD34F}" sibTransId="{E6BCF41E-DBC4-44A3-94D8-0C444C4A4AF1}"/>
    <dgm:cxn modelId="{BB6D54BE-E440-4399-BC9E-D2E98038C5A2}" srcId="{00633F25-2423-480B-9223-07436B0DCF8D}" destId="{48C5E1F6-FFD8-472C-824B-AF594C1B7DF4}" srcOrd="5" destOrd="0" parTransId="{FC8DBC98-4899-401E-B468-3CBC3614DDBE}" sibTransId="{EC5AB9F8-DB0E-4D8D-BF86-8A031F215760}"/>
    <dgm:cxn modelId="{BB9139C8-AEE8-450A-8055-87211B8B1620}" type="presOf" srcId="{48C5E1F6-FFD8-472C-824B-AF594C1B7DF4}" destId="{A95560B4-F1D8-4173-A098-282E737435E9}" srcOrd="0" destOrd="0" presId="urn:microsoft.com/office/officeart/2005/8/layout/bProcess4"/>
    <dgm:cxn modelId="{371A8FCA-2293-4001-B99E-7A127517E9FF}" type="presOf" srcId="{D4882765-B92A-402B-88D3-72A061436773}" destId="{65C4992D-5EA3-4DF7-9220-C9C0655F1B36}" srcOrd="0" destOrd="0" presId="urn:microsoft.com/office/officeart/2005/8/layout/bProcess4"/>
    <dgm:cxn modelId="{1CB420EA-6368-4347-86DE-1684DC3CA9DC}" srcId="{00633F25-2423-480B-9223-07436B0DCF8D}" destId="{D4882765-B92A-402B-88D3-72A061436773}" srcOrd="2" destOrd="0" parTransId="{B6E7148F-6E82-4FFD-B174-54727CEC1744}" sibTransId="{5CEC5789-1783-406A-81FA-4930D9BB0714}"/>
    <dgm:cxn modelId="{B64F5CEB-719F-439E-9AEA-779777A06AD6}" type="presOf" srcId="{E6BCF41E-DBC4-44A3-94D8-0C444C4A4AF1}" destId="{6963A3BD-5448-4F33-AF0C-52AC6E071196}" srcOrd="0" destOrd="0" presId="urn:microsoft.com/office/officeart/2005/8/layout/bProcess4"/>
    <dgm:cxn modelId="{EA067C70-481D-47FC-A8F1-4006D1909506}" type="presParOf" srcId="{502593C1-D5D4-47D0-9C33-05FDD7D63087}" destId="{5E6F3F7C-AE5E-49FD-9F04-2D81058F0B93}" srcOrd="0" destOrd="0" presId="urn:microsoft.com/office/officeart/2005/8/layout/bProcess4"/>
    <dgm:cxn modelId="{F98FBAD2-0313-4C12-B485-200F071497FA}" type="presParOf" srcId="{5E6F3F7C-AE5E-49FD-9F04-2D81058F0B93}" destId="{9F109584-5175-4EB9-A0BC-E86844281D70}" srcOrd="0" destOrd="0" presId="urn:microsoft.com/office/officeart/2005/8/layout/bProcess4"/>
    <dgm:cxn modelId="{416A6905-D002-4E00-8AF7-6632774F8476}" type="presParOf" srcId="{5E6F3F7C-AE5E-49FD-9F04-2D81058F0B93}" destId="{2BD5A5AC-EEE1-4977-B8E5-34B073075E75}" srcOrd="1" destOrd="0" presId="urn:microsoft.com/office/officeart/2005/8/layout/bProcess4"/>
    <dgm:cxn modelId="{060332E5-F215-4F9D-89AA-15F45A383D20}" type="presParOf" srcId="{502593C1-D5D4-47D0-9C33-05FDD7D63087}" destId="{05A60D50-7ADD-4A89-AB8C-D1F530293A6E}" srcOrd="1" destOrd="0" presId="urn:microsoft.com/office/officeart/2005/8/layout/bProcess4"/>
    <dgm:cxn modelId="{E5697029-C30C-4C21-B8B0-D08B8FFBC164}" type="presParOf" srcId="{502593C1-D5D4-47D0-9C33-05FDD7D63087}" destId="{26B18600-C186-4041-B1DD-0225DD407F01}" srcOrd="2" destOrd="0" presId="urn:microsoft.com/office/officeart/2005/8/layout/bProcess4"/>
    <dgm:cxn modelId="{6E5345AA-54CC-4B2C-B23E-DA264B5D31FE}" type="presParOf" srcId="{26B18600-C186-4041-B1DD-0225DD407F01}" destId="{0DCAA0C0-7346-4985-A23B-668A25AC6C88}" srcOrd="0" destOrd="0" presId="urn:microsoft.com/office/officeart/2005/8/layout/bProcess4"/>
    <dgm:cxn modelId="{4418CAEA-118C-4A06-BB37-A5E5B644AB88}" type="presParOf" srcId="{26B18600-C186-4041-B1DD-0225DD407F01}" destId="{7DD212CB-2938-4FD5-9690-E3E25F8B613F}" srcOrd="1" destOrd="0" presId="urn:microsoft.com/office/officeart/2005/8/layout/bProcess4"/>
    <dgm:cxn modelId="{3AD81B27-A3EC-41EA-B4AF-694D580CC5CE}" type="presParOf" srcId="{502593C1-D5D4-47D0-9C33-05FDD7D63087}" destId="{B1C2BB21-715C-4178-885E-062AA0A48787}" srcOrd="3" destOrd="0" presId="urn:microsoft.com/office/officeart/2005/8/layout/bProcess4"/>
    <dgm:cxn modelId="{DCABCAA7-EB27-4BA9-8F9D-F0185B2577DA}" type="presParOf" srcId="{502593C1-D5D4-47D0-9C33-05FDD7D63087}" destId="{2A59346D-F04B-42A9-9C09-0460480FE8B9}" srcOrd="4" destOrd="0" presId="urn:microsoft.com/office/officeart/2005/8/layout/bProcess4"/>
    <dgm:cxn modelId="{AF1667F7-D420-4F6E-ACD2-E76208EFB3F5}" type="presParOf" srcId="{2A59346D-F04B-42A9-9C09-0460480FE8B9}" destId="{9B7843B1-E50E-49B1-B88E-7A3CDCC57A88}" srcOrd="0" destOrd="0" presId="urn:microsoft.com/office/officeart/2005/8/layout/bProcess4"/>
    <dgm:cxn modelId="{43ACB678-CCA9-42B4-B599-D9FA9BFBF32B}" type="presParOf" srcId="{2A59346D-F04B-42A9-9C09-0460480FE8B9}" destId="{65C4992D-5EA3-4DF7-9220-C9C0655F1B36}" srcOrd="1" destOrd="0" presId="urn:microsoft.com/office/officeart/2005/8/layout/bProcess4"/>
    <dgm:cxn modelId="{94177207-BC02-4A5D-A1BF-72C96618D955}" type="presParOf" srcId="{502593C1-D5D4-47D0-9C33-05FDD7D63087}" destId="{9A0F1A32-BDAF-4701-A67A-784B8A198523}" srcOrd="5" destOrd="0" presId="urn:microsoft.com/office/officeart/2005/8/layout/bProcess4"/>
    <dgm:cxn modelId="{0D05F70E-DC99-4537-BF17-BF74AF138284}" type="presParOf" srcId="{502593C1-D5D4-47D0-9C33-05FDD7D63087}" destId="{14B6470B-F6C3-44AA-AC17-3620E981DE8A}" srcOrd="6" destOrd="0" presId="urn:microsoft.com/office/officeart/2005/8/layout/bProcess4"/>
    <dgm:cxn modelId="{426821B4-394F-42F2-938A-CCF87D6C889D}" type="presParOf" srcId="{14B6470B-F6C3-44AA-AC17-3620E981DE8A}" destId="{5295D305-53EA-445C-9693-7F0BBAEAA72A}" srcOrd="0" destOrd="0" presId="urn:microsoft.com/office/officeart/2005/8/layout/bProcess4"/>
    <dgm:cxn modelId="{CD76A771-B8EC-4178-80FF-C1DAC1821D73}" type="presParOf" srcId="{14B6470B-F6C3-44AA-AC17-3620E981DE8A}" destId="{BB4475F8-2598-48DA-A27B-83A84D1DFDAD}" srcOrd="1" destOrd="0" presId="urn:microsoft.com/office/officeart/2005/8/layout/bProcess4"/>
    <dgm:cxn modelId="{9260A369-ADE4-4E12-B835-BC85FF62F687}" type="presParOf" srcId="{502593C1-D5D4-47D0-9C33-05FDD7D63087}" destId="{D28322BB-21BC-4A55-9969-B679C3F86236}" srcOrd="7" destOrd="0" presId="urn:microsoft.com/office/officeart/2005/8/layout/bProcess4"/>
    <dgm:cxn modelId="{4FCAFE6D-95AC-4F78-B194-0B0DB185ADB4}" type="presParOf" srcId="{502593C1-D5D4-47D0-9C33-05FDD7D63087}" destId="{82C72447-5E15-4C4D-85FF-510BD17E02E5}" srcOrd="8" destOrd="0" presId="urn:microsoft.com/office/officeart/2005/8/layout/bProcess4"/>
    <dgm:cxn modelId="{01D1E2FB-5E39-457F-A390-648173EF5EB8}" type="presParOf" srcId="{82C72447-5E15-4C4D-85FF-510BD17E02E5}" destId="{54627025-F829-4BB5-9308-765099827818}" srcOrd="0" destOrd="0" presId="urn:microsoft.com/office/officeart/2005/8/layout/bProcess4"/>
    <dgm:cxn modelId="{F2830E20-3B50-45CF-BCCC-7644DB1D9BA3}" type="presParOf" srcId="{82C72447-5E15-4C4D-85FF-510BD17E02E5}" destId="{61D0B9D0-59C9-4086-A4F1-DD0A3EF52805}" srcOrd="1" destOrd="0" presId="urn:microsoft.com/office/officeart/2005/8/layout/bProcess4"/>
    <dgm:cxn modelId="{3A2DABC0-84CF-4EA9-BEE4-6A13FC599050}" type="presParOf" srcId="{502593C1-D5D4-47D0-9C33-05FDD7D63087}" destId="{6963A3BD-5448-4F33-AF0C-52AC6E071196}" srcOrd="9" destOrd="0" presId="urn:microsoft.com/office/officeart/2005/8/layout/bProcess4"/>
    <dgm:cxn modelId="{E56BAF88-0894-4544-924D-86B7E3F804AF}" type="presParOf" srcId="{502593C1-D5D4-47D0-9C33-05FDD7D63087}" destId="{D518B27B-54BB-47F2-98AA-CD220DBF4229}" srcOrd="10" destOrd="0" presId="urn:microsoft.com/office/officeart/2005/8/layout/bProcess4"/>
    <dgm:cxn modelId="{140C7C30-DE19-474D-A0EB-5699E83C235A}" type="presParOf" srcId="{D518B27B-54BB-47F2-98AA-CD220DBF4229}" destId="{701E47D9-20F5-45A1-8178-EE5DC86B10A9}" srcOrd="0" destOrd="0" presId="urn:microsoft.com/office/officeart/2005/8/layout/bProcess4"/>
    <dgm:cxn modelId="{810F8932-76A7-4D5A-A6BE-92254DC96F28}" type="presParOf" srcId="{D518B27B-54BB-47F2-98AA-CD220DBF4229}" destId="{A95560B4-F1D8-4173-A098-282E737435E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CF8DB4-245B-40D8-8408-344EC759575F}" type="doc">
      <dgm:prSet loTypeId="urn:microsoft.com/office/officeart/2005/8/layout/cycle1" loCatId="cycle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D0F1A78-F072-4E77-BE1E-0443B4F56830}">
      <dgm:prSet custT="1"/>
      <dgm:spPr/>
      <dgm:t>
        <a:bodyPr/>
        <a:lstStyle/>
        <a:p>
          <a:r>
            <a:rPr lang="en-US" sz="1800" b="1" dirty="0"/>
            <a:t>Tools:</a:t>
          </a:r>
          <a:r>
            <a:rPr lang="en-US" sz="1500" dirty="0"/>
            <a:t> Folium (</a:t>
          </a:r>
          <a:r>
            <a:rPr lang="en-US" sz="1500" dirty="0" err="1"/>
            <a:t>MarkerCluster</a:t>
          </a:r>
          <a:r>
            <a:rPr lang="en-US" sz="1500" dirty="0"/>
            <a:t>) + </a:t>
          </a:r>
          <a:r>
            <a:rPr lang="en-US" sz="1500" dirty="0" err="1"/>
            <a:t>Plotly</a:t>
          </a:r>
          <a:r>
            <a:rPr lang="en-US" sz="1500" dirty="0"/>
            <a:t> Dash</a:t>
          </a:r>
        </a:p>
      </dgm:t>
    </dgm:pt>
    <dgm:pt modelId="{492074E4-6A40-4EDE-948D-1E82336AA29C}" type="parTrans" cxnId="{ADE56313-E546-401D-AED9-7CE0513CF25C}">
      <dgm:prSet/>
      <dgm:spPr/>
      <dgm:t>
        <a:bodyPr/>
        <a:lstStyle/>
        <a:p>
          <a:endParaRPr lang="en-US"/>
        </a:p>
      </dgm:t>
    </dgm:pt>
    <dgm:pt modelId="{E0CC7194-EDA5-4F3E-B81B-9B287044EF8F}" type="sibTrans" cxnId="{ADE56313-E546-401D-AED9-7CE0513CF25C}">
      <dgm:prSet/>
      <dgm:spPr/>
      <dgm:t>
        <a:bodyPr/>
        <a:lstStyle/>
        <a:p>
          <a:endParaRPr lang="en-US"/>
        </a:p>
      </dgm:t>
    </dgm:pt>
    <dgm:pt modelId="{698A457B-9C5B-4EA3-9E31-A82D343EF566}">
      <dgm:prSet custT="1"/>
      <dgm:spPr/>
      <dgm:t>
        <a:bodyPr/>
        <a:lstStyle/>
        <a:p>
          <a:r>
            <a:rPr lang="en-US" sz="1800" b="1" dirty="0"/>
            <a:t>Inputs:</a:t>
          </a:r>
          <a:r>
            <a:rPr lang="en-US" sz="1500" dirty="0"/>
            <a:t> Launch Site dropdown, Payload Mass slider</a:t>
          </a:r>
        </a:p>
      </dgm:t>
    </dgm:pt>
    <dgm:pt modelId="{0A7C7BFF-D561-46C4-861F-5832D47DAFA7}" type="parTrans" cxnId="{022B3F98-073F-49EA-ADF8-4F44FED596D0}">
      <dgm:prSet/>
      <dgm:spPr/>
      <dgm:t>
        <a:bodyPr/>
        <a:lstStyle/>
        <a:p>
          <a:endParaRPr lang="en-US"/>
        </a:p>
      </dgm:t>
    </dgm:pt>
    <dgm:pt modelId="{7A7905AD-3AE4-4D55-9211-257DBF4D769D}" type="sibTrans" cxnId="{022B3F98-073F-49EA-ADF8-4F44FED596D0}">
      <dgm:prSet/>
      <dgm:spPr/>
      <dgm:t>
        <a:bodyPr/>
        <a:lstStyle/>
        <a:p>
          <a:endParaRPr lang="en-US"/>
        </a:p>
      </dgm:t>
    </dgm:pt>
    <dgm:pt modelId="{E5FA46B0-C65F-4D9D-9298-75959699AFD5}">
      <dgm:prSet custT="1"/>
      <dgm:spPr/>
      <dgm:t>
        <a:bodyPr/>
        <a:lstStyle/>
        <a:p>
          <a:r>
            <a:rPr lang="en-US" sz="1800" b="1" dirty="0"/>
            <a:t>Outputs:</a:t>
          </a:r>
          <a:r>
            <a:rPr lang="en-US" sz="1500" dirty="0"/>
            <a:t> Success pie (by site), Payload vs Success scatter (orbit hue)</a:t>
          </a:r>
        </a:p>
      </dgm:t>
    </dgm:pt>
    <dgm:pt modelId="{B7CEF56E-8EE3-40F1-9412-B8EC3D859F2F}" type="parTrans" cxnId="{1B77B27F-0B57-43F2-8720-AC64A8393147}">
      <dgm:prSet/>
      <dgm:spPr/>
      <dgm:t>
        <a:bodyPr/>
        <a:lstStyle/>
        <a:p>
          <a:endParaRPr lang="en-US"/>
        </a:p>
      </dgm:t>
    </dgm:pt>
    <dgm:pt modelId="{57F5E048-1749-40FB-97FF-E1099C9F08F2}" type="sibTrans" cxnId="{1B77B27F-0B57-43F2-8720-AC64A8393147}">
      <dgm:prSet/>
      <dgm:spPr/>
      <dgm:t>
        <a:bodyPr/>
        <a:lstStyle/>
        <a:p>
          <a:endParaRPr lang="en-US"/>
        </a:p>
      </dgm:t>
    </dgm:pt>
    <dgm:pt modelId="{BCA510CD-0778-4B36-8EAD-ABDDBC604335}">
      <dgm:prSet custT="1"/>
      <dgm:spPr/>
      <dgm:t>
        <a:bodyPr/>
        <a:lstStyle/>
        <a:p>
          <a:r>
            <a:rPr lang="en-US" sz="1800" b="1" dirty="0"/>
            <a:t>Callbacks:</a:t>
          </a:r>
          <a:r>
            <a:rPr lang="en-US" sz="1500" dirty="0"/>
            <a:t> inputs → filtered data → figures; handles empty states</a:t>
          </a:r>
        </a:p>
      </dgm:t>
    </dgm:pt>
    <dgm:pt modelId="{27A25284-7808-49E0-92E7-FA85AEFBE7AA}" type="parTrans" cxnId="{39BC92F7-01D6-4B2E-9057-CC6E9FA111CB}">
      <dgm:prSet/>
      <dgm:spPr/>
      <dgm:t>
        <a:bodyPr/>
        <a:lstStyle/>
        <a:p>
          <a:endParaRPr lang="en-US"/>
        </a:p>
      </dgm:t>
    </dgm:pt>
    <dgm:pt modelId="{9E60C380-2936-4AC2-B7EF-532FA88E18F4}" type="sibTrans" cxnId="{39BC92F7-01D6-4B2E-9057-CC6E9FA111CB}">
      <dgm:prSet/>
      <dgm:spPr/>
      <dgm:t>
        <a:bodyPr/>
        <a:lstStyle/>
        <a:p>
          <a:endParaRPr lang="en-US"/>
        </a:p>
      </dgm:t>
    </dgm:pt>
    <dgm:pt modelId="{49C9436E-085D-4394-A67B-2BA834023FD9}">
      <dgm:prSet custT="1"/>
      <dgm:spPr/>
      <dgm:t>
        <a:bodyPr/>
        <a:lstStyle/>
        <a:p>
          <a:r>
            <a:rPr lang="en-US" sz="1800" b="1" dirty="0"/>
            <a:t>UX:</a:t>
          </a:r>
          <a:r>
            <a:rPr lang="en-US" sz="1600" dirty="0"/>
            <a:t> clear titles/legends, hover, responsive layout</a:t>
          </a:r>
        </a:p>
      </dgm:t>
    </dgm:pt>
    <dgm:pt modelId="{D72A6255-5DFD-420A-BE82-6C30D0BF97C1}" type="parTrans" cxnId="{360B9749-9134-4876-AE7D-0229C1782911}">
      <dgm:prSet/>
      <dgm:spPr/>
      <dgm:t>
        <a:bodyPr/>
        <a:lstStyle/>
        <a:p>
          <a:endParaRPr lang="en-US"/>
        </a:p>
      </dgm:t>
    </dgm:pt>
    <dgm:pt modelId="{A8377018-F40D-4A04-BC33-7393793C4A97}" type="sibTrans" cxnId="{360B9749-9134-4876-AE7D-0229C1782911}">
      <dgm:prSet/>
      <dgm:spPr/>
      <dgm:t>
        <a:bodyPr/>
        <a:lstStyle/>
        <a:p>
          <a:endParaRPr lang="en-US"/>
        </a:p>
      </dgm:t>
    </dgm:pt>
    <dgm:pt modelId="{81E2510D-EB2C-46E4-98CC-637F2EBCBF60}">
      <dgm:prSet custT="1"/>
      <dgm:spPr/>
      <dgm:t>
        <a:bodyPr/>
        <a:lstStyle/>
        <a:p>
          <a:r>
            <a:rPr lang="en-US" sz="1800" b="1" dirty="0"/>
            <a:t>Validation:</a:t>
          </a:r>
          <a:r>
            <a:rPr lang="en-US" sz="1700" dirty="0"/>
            <a:t> </a:t>
          </a:r>
          <a:r>
            <a:rPr lang="en-US" sz="1600" dirty="0"/>
            <a:t>interactive counts align with static EDA</a:t>
          </a:r>
        </a:p>
      </dgm:t>
    </dgm:pt>
    <dgm:pt modelId="{C02C2B58-1DD9-4C8D-B219-9D7A9F723501}" type="parTrans" cxnId="{09ECCD7B-DEED-4CB2-85E2-F6AACDB05660}">
      <dgm:prSet/>
      <dgm:spPr/>
      <dgm:t>
        <a:bodyPr/>
        <a:lstStyle/>
        <a:p>
          <a:endParaRPr lang="en-US"/>
        </a:p>
      </dgm:t>
    </dgm:pt>
    <dgm:pt modelId="{7248E3C7-FD66-4F1B-B090-C732DFDD401D}" type="sibTrans" cxnId="{09ECCD7B-DEED-4CB2-85E2-F6AACDB05660}">
      <dgm:prSet/>
      <dgm:spPr/>
      <dgm:t>
        <a:bodyPr/>
        <a:lstStyle/>
        <a:p>
          <a:endParaRPr lang="en-US"/>
        </a:p>
      </dgm:t>
    </dgm:pt>
    <dgm:pt modelId="{47FDF7FB-CD3E-47A7-B8FD-E4C64E3EC7D3}" type="pres">
      <dgm:prSet presAssocID="{29CF8DB4-245B-40D8-8408-344EC759575F}" presName="cycle" presStyleCnt="0">
        <dgm:presLayoutVars>
          <dgm:dir/>
          <dgm:resizeHandles val="exact"/>
        </dgm:presLayoutVars>
      </dgm:prSet>
      <dgm:spPr/>
    </dgm:pt>
    <dgm:pt modelId="{A101FEEE-CC7F-4AE3-A722-15617B3726C7}" type="pres">
      <dgm:prSet presAssocID="{5D0F1A78-F072-4E77-BE1E-0443B4F56830}" presName="dummy" presStyleCnt="0"/>
      <dgm:spPr/>
    </dgm:pt>
    <dgm:pt modelId="{51A55B84-68FA-464F-B105-28DB0B33809D}" type="pres">
      <dgm:prSet presAssocID="{5D0F1A78-F072-4E77-BE1E-0443B4F56830}" presName="node" presStyleLbl="revTx" presStyleIdx="0" presStyleCnt="6">
        <dgm:presLayoutVars>
          <dgm:bulletEnabled val="1"/>
        </dgm:presLayoutVars>
      </dgm:prSet>
      <dgm:spPr/>
    </dgm:pt>
    <dgm:pt modelId="{4D7801F8-611C-4DD4-952B-E199205533E7}" type="pres">
      <dgm:prSet presAssocID="{E0CC7194-EDA5-4F3E-B81B-9B287044EF8F}" presName="sibTrans" presStyleLbl="node1" presStyleIdx="0" presStyleCnt="6"/>
      <dgm:spPr/>
    </dgm:pt>
    <dgm:pt modelId="{649F98EC-820F-4067-A75A-8E3154DC3281}" type="pres">
      <dgm:prSet presAssocID="{698A457B-9C5B-4EA3-9E31-A82D343EF566}" presName="dummy" presStyleCnt="0"/>
      <dgm:spPr/>
    </dgm:pt>
    <dgm:pt modelId="{88697581-F012-49BD-B9FD-278ED35BD240}" type="pres">
      <dgm:prSet presAssocID="{698A457B-9C5B-4EA3-9E31-A82D343EF566}" presName="node" presStyleLbl="revTx" presStyleIdx="1" presStyleCnt="6">
        <dgm:presLayoutVars>
          <dgm:bulletEnabled val="1"/>
        </dgm:presLayoutVars>
      </dgm:prSet>
      <dgm:spPr/>
    </dgm:pt>
    <dgm:pt modelId="{C069D855-E9A6-4584-84A4-AFB735287732}" type="pres">
      <dgm:prSet presAssocID="{7A7905AD-3AE4-4D55-9211-257DBF4D769D}" presName="sibTrans" presStyleLbl="node1" presStyleIdx="1" presStyleCnt="6"/>
      <dgm:spPr/>
    </dgm:pt>
    <dgm:pt modelId="{6BA18783-EB2C-479C-B9A2-B6D01D6BBC4C}" type="pres">
      <dgm:prSet presAssocID="{E5FA46B0-C65F-4D9D-9298-75959699AFD5}" presName="dummy" presStyleCnt="0"/>
      <dgm:spPr/>
    </dgm:pt>
    <dgm:pt modelId="{002D1813-783D-4D51-ABF9-EB21EF239757}" type="pres">
      <dgm:prSet presAssocID="{E5FA46B0-C65F-4D9D-9298-75959699AFD5}" presName="node" presStyleLbl="revTx" presStyleIdx="2" presStyleCnt="6">
        <dgm:presLayoutVars>
          <dgm:bulletEnabled val="1"/>
        </dgm:presLayoutVars>
      </dgm:prSet>
      <dgm:spPr/>
    </dgm:pt>
    <dgm:pt modelId="{3DF417DD-4A00-4F19-B16C-3DFA5E695F47}" type="pres">
      <dgm:prSet presAssocID="{57F5E048-1749-40FB-97FF-E1099C9F08F2}" presName="sibTrans" presStyleLbl="node1" presStyleIdx="2" presStyleCnt="6"/>
      <dgm:spPr/>
    </dgm:pt>
    <dgm:pt modelId="{310DE06D-5658-4607-8F4B-37AF08AE1772}" type="pres">
      <dgm:prSet presAssocID="{BCA510CD-0778-4B36-8EAD-ABDDBC604335}" presName="dummy" presStyleCnt="0"/>
      <dgm:spPr/>
    </dgm:pt>
    <dgm:pt modelId="{CF58870B-F378-4BD9-BBA5-E1C18BF7DD26}" type="pres">
      <dgm:prSet presAssocID="{BCA510CD-0778-4B36-8EAD-ABDDBC604335}" presName="node" presStyleLbl="revTx" presStyleIdx="3" presStyleCnt="6">
        <dgm:presLayoutVars>
          <dgm:bulletEnabled val="1"/>
        </dgm:presLayoutVars>
      </dgm:prSet>
      <dgm:spPr/>
    </dgm:pt>
    <dgm:pt modelId="{34F8F84C-7FB7-43CE-AB26-E18954CDF1C5}" type="pres">
      <dgm:prSet presAssocID="{9E60C380-2936-4AC2-B7EF-532FA88E18F4}" presName="sibTrans" presStyleLbl="node1" presStyleIdx="3" presStyleCnt="6"/>
      <dgm:spPr/>
    </dgm:pt>
    <dgm:pt modelId="{058D02FD-1B2D-4673-AF46-A1ADAC3EEA56}" type="pres">
      <dgm:prSet presAssocID="{49C9436E-085D-4394-A67B-2BA834023FD9}" presName="dummy" presStyleCnt="0"/>
      <dgm:spPr/>
    </dgm:pt>
    <dgm:pt modelId="{46E60BD4-F5BE-4DF3-8A59-1A71F81E351E}" type="pres">
      <dgm:prSet presAssocID="{49C9436E-085D-4394-A67B-2BA834023FD9}" presName="node" presStyleLbl="revTx" presStyleIdx="4" presStyleCnt="6">
        <dgm:presLayoutVars>
          <dgm:bulletEnabled val="1"/>
        </dgm:presLayoutVars>
      </dgm:prSet>
      <dgm:spPr/>
    </dgm:pt>
    <dgm:pt modelId="{C6B24CC2-1557-4A1F-9059-381F8326345F}" type="pres">
      <dgm:prSet presAssocID="{A8377018-F40D-4A04-BC33-7393793C4A97}" presName="sibTrans" presStyleLbl="node1" presStyleIdx="4" presStyleCnt="6"/>
      <dgm:spPr/>
    </dgm:pt>
    <dgm:pt modelId="{A0D29D6F-0BDB-45E4-A710-9C661BDFAD79}" type="pres">
      <dgm:prSet presAssocID="{81E2510D-EB2C-46E4-98CC-637F2EBCBF60}" presName="dummy" presStyleCnt="0"/>
      <dgm:spPr/>
    </dgm:pt>
    <dgm:pt modelId="{F95266C6-5DDB-41D5-BB1C-C65D2E5619A3}" type="pres">
      <dgm:prSet presAssocID="{81E2510D-EB2C-46E4-98CC-637F2EBCBF60}" presName="node" presStyleLbl="revTx" presStyleIdx="5" presStyleCnt="6">
        <dgm:presLayoutVars>
          <dgm:bulletEnabled val="1"/>
        </dgm:presLayoutVars>
      </dgm:prSet>
      <dgm:spPr/>
    </dgm:pt>
    <dgm:pt modelId="{0E7F56D8-E59E-4C86-970A-9697236B8D66}" type="pres">
      <dgm:prSet presAssocID="{7248E3C7-FD66-4F1B-B090-C732DFDD401D}" presName="sibTrans" presStyleLbl="node1" presStyleIdx="5" presStyleCnt="6"/>
      <dgm:spPr/>
    </dgm:pt>
  </dgm:ptLst>
  <dgm:cxnLst>
    <dgm:cxn modelId="{B77CCF03-6E55-404F-A0F4-3F2A55F0C913}" type="presOf" srcId="{E5FA46B0-C65F-4D9D-9298-75959699AFD5}" destId="{002D1813-783D-4D51-ABF9-EB21EF239757}" srcOrd="0" destOrd="0" presId="urn:microsoft.com/office/officeart/2005/8/layout/cycle1"/>
    <dgm:cxn modelId="{ADE56313-E546-401D-AED9-7CE0513CF25C}" srcId="{29CF8DB4-245B-40D8-8408-344EC759575F}" destId="{5D0F1A78-F072-4E77-BE1E-0443B4F56830}" srcOrd="0" destOrd="0" parTransId="{492074E4-6A40-4EDE-948D-1E82336AA29C}" sibTransId="{E0CC7194-EDA5-4F3E-B81B-9B287044EF8F}"/>
    <dgm:cxn modelId="{EC204F21-70AF-4D67-8A38-E06C5FA2B9EE}" type="presOf" srcId="{BCA510CD-0778-4B36-8EAD-ABDDBC604335}" destId="{CF58870B-F378-4BD9-BBA5-E1C18BF7DD26}" srcOrd="0" destOrd="0" presId="urn:microsoft.com/office/officeart/2005/8/layout/cycle1"/>
    <dgm:cxn modelId="{40678821-9571-4A9A-BC21-72677FA3D6F8}" type="presOf" srcId="{29CF8DB4-245B-40D8-8408-344EC759575F}" destId="{47FDF7FB-CD3E-47A7-B8FD-E4C64E3EC7D3}" srcOrd="0" destOrd="0" presId="urn:microsoft.com/office/officeart/2005/8/layout/cycle1"/>
    <dgm:cxn modelId="{06F4AC2E-7892-4B01-AAD9-813EA56DB260}" type="presOf" srcId="{81E2510D-EB2C-46E4-98CC-637F2EBCBF60}" destId="{F95266C6-5DDB-41D5-BB1C-C65D2E5619A3}" srcOrd="0" destOrd="0" presId="urn:microsoft.com/office/officeart/2005/8/layout/cycle1"/>
    <dgm:cxn modelId="{F6051865-F88F-4477-BF69-044C024CDE9E}" type="presOf" srcId="{57F5E048-1749-40FB-97FF-E1099C9F08F2}" destId="{3DF417DD-4A00-4F19-B16C-3DFA5E695F47}" srcOrd="0" destOrd="0" presId="urn:microsoft.com/office/officeart/2005/8/layout/cycle1"/>
    <dgm:cxn modelId="{D70A4846-A5DC-43A7-9474-F5744BEEA9FF}" type="presOf" srcId="{A8377018-F40D-4A04-BC33-7393793C4A97}" destId="{C6B24CC2-1557-4A1F-9059-381F8326345F}" srcOrd="0" destOrd="0" presId="urn:microsoft.com/office/officeart/2005/8/layout/cycle1"/>
    <dgm:cxn modelId="{360B9749-9134-4876-AE7D-0229C1782911}" srcId="{29CF8DB4-245B-40D8-8408-344EC759575F}" destId="{49C9436E-085D-4394-A67B-2BA834023FD9}" srcOrd="4" destOrd="0" parTransId="{D72A6255-5DFD-420A-BE82-6C30D0BF97C1}" sibTransId="{A8377018-F40D-4A04-BC33-7393793C4A97}"/>
    <dgm:cxn modelId="{12A16C4F-FF6B-4A82-9A24-6940D498B001}" type="presOf" srcId="{49C9436E-085D-4394-A67B-2BA834023FD9}" destId="{46E60BD4-F5BE-4DF3-8A59-1A71F81E351E}" srcOrd="0" destOrd="0" presId="urn:microsoft.com/office/officeart/2005/8/layout/cycle1"/>
    <dgm:cxn modelId="{7C951052-4B34-4E17-A531-909ED1BAFBB5}" type="presOf" srcId="{E0CC7194-EDA5-4F3E-B81B-9B287044EF8F}" destId="{4D7801F8-611C-4DD4-952B-E199205533E7}" srcOrd="0" destOrd="0" presId="urn:microsoft.com/office/officeart/2005/8/layout/cycle1"/>
    <dgm:cxn modelId="{09ECCD7B-DEED-4CB2-85E2-F6AACDB05660}" srcId="{29CF8DB4-245B-40D8-8408-344EC759575F}" destId="{81E2510D-EB2C-46E4-98CC-637F2EBCBF60}" srcOrd="5" destOrd="0" parTransId="{C02C2B58-1DD9-4C8D-B219-9D7A9F723501}" sibTransId="{7248E3C7-FD66-4F1B-B090-C732DFDD401D}"/>
    <dgm:cxn modelId="{1B77B27F-0B57-43F2-8720-AC64A8393147}" srcId="{29CF8DB4-245B-40D8-8408-344EC759575F}" destId="{E5FA46B0-C65F-4D9D-9298-75959699AFD5}" srcOrd="2" destOrd="0" parTransId="{B7CEF56E-8EE3-40F1-9412-B8EC3D859F2F}" sibTransId="{57F5E048-1749-40FB-97FF-E1099C9F08F2}"/>
    <dgm:cxn modelId="{137B628B-4F3B-41F8-B3DD-6675F99E996D}" type="presOf" srcId="{698A457B-9C5B-4EA3-9E31-A82D343EF566}" destId="{88697581-F012-49BD-B9FD-278ED35BD240}" srcOrd="0" destOrd="0" presId="urn:microsoft.com/office/officeart/2005/8/layout/cycle1"/>
    <dgm:cxn modelId="{C2760898-D6BB-48AC-8D45-F390A42967CF}" type="presOf" srcId="{5D0F1A78-F072-4E77-BE1E-0443B4F56830}" destId="{51A55B84-68FA-464F-B105-28DB0B33809D}" srcOrd="0" destOrd="0" presId="urn:microsoft.com/office/officeart/2005/8/layout/cycle1"/>
    <dgm:cxn modelId="{022B3F98-073F-49EA-ADF8-4F44FED596D0}" srcId="{29CF8DB4-245B-40D8-8408-344EC759575F}" destId="{698A457B-9C5B-4EA3-9E31-A82D343EF566}" srcOrd="1" destOrd="0" parTransId="{0A7C7BFF-D561-46C4-861F-5832D47DAFA7}" sibTransId="{7A7905AD-3AE4-4D55-9211-257DBF4D769D}"/>
    <dgm:cxn modelId="{BDD59EA2-F5B2-46BF-8D69-06116FE409B9}" type="presOf" srcId="{7A7905AD-3AE4-4D55-9211-257DBF4D769D}" destId="{C069D855-E9A6-4584-84A4-AFB735287732}" srcOrd="0" destOrd="0" presId="urn:microsoft.com/office/officeart/2005/8/layout/cycle1"/>
    <dgm:cxn modelId="{AF8DD3C3-6CDE-4B88-8F03-487548FBDAA8}" type="presOf" srcId="{7248E3C7-FD66-4F1B-B090-C732DFDD401D}" destId="{0E7F56D8-E59E-4C86-970A-9697236B8D66}" srcOrd="0" destOrd="0" presId="urn:microsoft.com/office/officeart/2005/8/layout/cycle1"/>
    <dgm:cxn modelId="{AB90E9C7-8A73-488E-87D4-D6EA8F70F692}" type="presOf" srcId="{9E60C380-2936-4AC2-B7EF-532FA88E18F4}" destId="{34F8F84C-7FB7-43CE-AB26-E18954CDF1C5}" srcOrd="0" destOrd="0" presId="urn:microsoft.com/office/officeart/2005/8/layout/cycle1"/>
    <dgm:cxn modelId="{39BC92F7-01D6-4B2E-9057-CC6E9FA111CB}" srcId="{29CF8DB4-245B-40D8-8408-344EC759575F}" destId="{BCA510CD-0778-4B36-8EAD-ABDDBC604335}" srcOrd="3" destOrd="0" parTransId="{27A25284-7808-49E0-92E7-FA85AEFBE7AA}" sibTransId="{9E60C380-2936-4AC2-B7EF-532FA88E18F4}"/>
    <dgm:cxn modelId="{714D02FE-A341-459B-A728-C7629E00D094}" type="presParOf" srcId="{47FDF7FB-CD3E-47A7-B8FD-E4C64E3EC7D3}" destId="{A101FEEE-CC7F-4AE3-A722-15617B3726C7}" srcOrd="0" destOrd="0" presId="urn:microsoft.com/office/officeart/2005/8/layout/cycle1"/>
    <dgm:cxn modelId="{98AF822E-70DF-4F92-BDED-E1B911809219}" type="presParOf" srcId="{47FDF7FB-CD3E-47A7-B8FD-E4C64E3EC7D3}" destId="{51A55B84-68FA-464F-B105-28DB0B33809D}" srcOrd="1" destOrd="0" presId="urn:microsoft.com/office/officeart/2005/8/layout/cycle1"/>
    <dgm:cxn modelId="{AD370217-06AE-4F22-99E8-20CA7B5AAE09}" type="presParOf" srcId="{47FDF7FB-CD3E-47A7-B8FD-E4C64E3EC7D3}" destId="{4D7801F8-611C-4DD4-952B-E199205533E7}" srcOrd="2" destOrd="0" presId="urn:microsoft.com/office/officeart/2005/8/layout/cycle1"/>
    <dgm:cxn modelId="{D65E181B-5485-4B72-857B-F210B7597898}" type="presParOf" srcId="{47FDF7FB-CD3E-47A7-B8FD-E4C64E3EC7D3}" destId="{649F98EC-820F-4067-A75A-8E3154DC3281}" srcOrd="3" destOrd="0" presId="urn:microsoft.com/office/officeart/2005/8/layout/cycle1"/>
    <dgm:cxn modelId="{039F1E1F-9933-4681-B5E3-D0DFC68FE105}" type="presParOf" srcId="{47FDF7FB-CD3E-47A7-B8FD-E4C64E3EC7D3}" destId="{88697581-F012-49BD-B9FD-278ED35BD240}" srcOrd="4" destOrd="0" presId="urn:microsoft.com/office/officeart/2005/8/layout/cycle1"/>
    <dgm:cxn modelId="{0018A400-26B3-4B32-9385-32B9260EB040}" type="presParOf" srcId="{47FDF7FB-CD3E-47A7-B8FD-E4C64E3EC7D3}" destId="{C069D855-E9A6-4584-84A4-AFB735287732}" srcOrd="5" destOrd="0" presId="urn:microsoft.com/office/officeart/2005/8/layout/cycle1"/>
    <dgm:cxn modelId="{4737E8F3-CC30-4A46-B302-084D2E7C98FA}" type="presParOf" srcId="{47FDF7FB-CD3E-47A7-B8FD-E4C64E3EC7D3}" destId="{6BA18783-EB2C-479C-B9A2-B6D01D6BBC4C}" srcOrd="6" destOrd="0" presId="urn:microsoft.com/office/officeart/2005/8/layout/cycle1"/>
    <dgm:cxn modelId="{646A28AE-B363-41AF-BCC1-2A8372EA65E5}" type="presParOf" srcId="{47FDF7FB-CD3E-47A7-B8FD-E4C64E3EC7D3}" destId="{002D1813-783D-4D51-ABF9-EB21EF239757}" srcOrd="7" destOrd="0" presId="urn:microsoft.com/office/officeart/2005/8/layout/cycle1"/>
    <dgm:cxn modelId="{06D9FD66-ECF3-4908-AD8F-D74617FCCA5F}" type="presParOf" srcId="{47FDF7FB-CD3E-47A7-B8FD-E4C64E3EC7D3}" destId="{3DF417DD-4A00-4F19-B16C-3DFA5E695F47}" srcOrd="8" destOrd="0" presId="urn:microsoft.com/office/officeart/2005/8/layout/cycle1"/>
    <dgm:cxn modelId="{0F031DEE-45E1-47AD-A600-9828FAA6583A}" type="presParOf" srcId="{47FDF7FB-CD3E-47A7-B8FD-E4C64E3EC7D3}" destId="{310DE06D-5658-4607-8F4B-37AF08AE1772}" srcOrd="9" destOrd="0" presId="urn:microsoft.com/office/officeart/2005/8/layout/cycle1"/>
    <dgm:cxn modelId="{FC78C36F-71B2-48AE-89F2-668BCA77F4C0}" type="presParOf" srcId="{47FDF7FB-CD3E-47A7-B8FD-E4C64E3EC7D3}" destId="{CF58870B-F378-4BD9-BBA5-E1C18BF7DD26}" srcOrd="10" destOrd="0" presId="urn:microsoft.com/office/officeart/2005/8/layout/cycle1"/>
    <dgm:cxn modelId="{74C74F68-C7BA-4152-A4A4-A3399117B1B2}" type="presParOf" srcId="{47FDF7FB-CD3E-47A7-B8FD-E4C64E3EC7D3}" destId="{34F8F84C-7FB7-43CE-AB26-E18954CDF1C5}" srcOrd="11" destOrd="0" presId="urn:microsoft.com/office/officeart/2005/8/layout/cycle1"/>
    <dgm:cxn modelId="{B059D44B-532C-4A52-A3E6-D9D8929B1C1A}" type="presParOf" srcId="{47FDF7FB-CD3E-47A7-B8FD-E4C64E3EC7D3}" destId="{058D02FD-1B2D-4673-AF46-A1ADAC3EEA56}" srcOrd="12" destOrd="0" presId="urn:microsoft.com/office/officeart/2005/8/layout/cycle1"/>
    <dgm:cxn modelId="{F28A62B7-EC26-42D7-9A66-74E6F3F92BA7}" type="presParOf" srcId="{47FDF7FB-CD3E-47A7-B8FD-E4C64E3EC7D3}" destId="{46E60BD4-F5BE-4DF3-8A59-1A71F81E351E}" srcOrd="13" destOrd="0" presId="urn:microsoft.com/office/officeart/2005/8/layout/cycle1"/>
    <dgm:cxn modelId="{0927E061-352F-48E9-B33E-718E187CA39B}" type="presParOf" srcId="{47FDF7FB-CD3E-47A7-B8FD-E4C64E3EC7D3}" destId="{C6B24CC2-1557-4A1F-9059-381F8326345F}" srcOrd="14" destOrd="0" presId="urn:microsoft.com/office/officeart/2005/8/layout/cycle1"/>
    <dgm:cxn modelId="{C041BF50-B74A-4E94-9112-4C750F254AE7}" type="presParOf" srcId="{47FDF7FB-CD3E-47A7-B8FD-E4C64E3EC7D3}" destId="{A0D29D6F-0BDB-45E4-A710-9C661BDFAD79}" srcOrd="15" destOrd="0" presId="urn:microsoft.com/office/officeart/2005/8/layout/cycle1"/>
    <dgm:cxn modelId="{D8A024C3-B5F5-4EE0-AC8E-916956B60BA9}" type="presParOf" srcId="{47FDF7FB-CD3E-47A7-B8FD-E4C64E3EC7D3}" destId="{F95266C6-5DDB-41D5-BB1C-C65D2E5619A3}" srcOrd="16" destOrd="0" presId="urn:microsoft.com/office/officeart/2005/8/layout/cycle1"/>
    <dgm:cxn modelId="{8E998D1A-9B4B-4123-B514-8AEE0FC3A548}" type="presParOf" srcId="{47FDF7FB-CD3E-47A7-B8FD-E4C64E3EC7D3}" destId="{0E7F56D8-E59E-4C86-970A-9697236B8D66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4FF0BD-0FC6-4112-B544-77C283DF6F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94716D-4F41-44B1-8235-CC9D2C4E36D8}">
      <dgm:prSet custT="1"/>
      <dgm:spPr/>
      <dgm:t>
        <a:bodyPr/>
        <a:lstStyle/>
        <a:p>
          <a:pPr algn="ctr"/>
          <a:r>
            <a:rPr lang="en-GB" sz="2400" b="1" dirty="0"/>
            <a:t>Launch Success Trend by Year</a:t>
          </a:r>
          <a:endParaRPr lang="en-US" sz="2400" dirty="0"/>
        </a:p>
      </dgm:t>
    </dgm:pt>
    <dgm:pt modelId="{2731446C-D5C4-49A2-9938-5772B01306BB}" type="parTrans" cxnId="{31724ECE-FBD3-4EF1-926E-066625F7BD5D}">
      <dgm:prSet/>
      <dgm:spPr/>
      <dgm:t>
        <a:bodyPr/>
        <a:lstStyle/>
        <a:p>
          <a:endParaRPr lang="en-US"/>
        </a:p>
      </dgm:t>
    </dgm:pt>
    <dgm:pt modelId="{7DE00C9A-2AF0-406C-8B88-36A2272D8DA9}" type="sibTrans" cxnId="{31724ECE-FBD3-4EF1-926E-066625F7BD5D}">
      <dgm:prSet/>
      <dgm:spPr/>
      <dgm:t>
        <a:bodyPr/>
        <a:lstStyle/>
        <a:p>
          <a:endParaRPr lang="en-US"/>
        </a:p>
      </dgm:t>
    </dgm:pt>
    <dgm:pt modelId="{3EEAD8FB-336E-4462-9C8B-E26CB3FD2AEA}">
      <dgm:prSet custT="1"/>
      <dgm:spPr/>
      <dgm:t>
        <a:bodyPr/>
        <a:lstStyle/>
        <a:p>
          <a:r>
            <a:rPr lang="en-GB" sz="2000" b="1" dirty="0"/>
            <a:t>Key Takeaway: </a:t>
          </a:r>
          <a:r>
            <a:rPr lang="en-GB" sz="1800" dirty="0"/>
            <a:t>Success rates climbed sharply after 2017, stabilizing around 80–90% by 2019–2020.</a:t>
          </a:r>
          <a:endParaRPr lang="en-US" sz="2000" dirty="0"/>
        </a:p>
      </dgm:t>
    </dgm:pt>
    <dgm:pt modelId="{622A94BC-6D6E-450D-A3F2-85694C580EA1}" type="parTrans" cxnId="{CEC4AAA3-8D5E-4B98-8367-AF46944392BC}">
      <dgm:prSet/>
      <dgm:spPr/>
      <dgm:t>
        <a:bodyPr/>
        <a:lstStyle/>
        <a:p>
          <a:endParaRPr lang="en-US"/>
        </a:p>
      </dgm:t>
    </dgm:pt>
    <dgm:pt modelId="{F52A4BF0-76F3-46BF-A0E4-72757C446B21}" type="sibTrans" cxnId="{CEC4AAA3-8D5E-4B98-8367-AF46944392BC}">
      <dgm:prSet/>
      <dgm:spPr/>
      <dgm:t>
        <a:bodyPr/>
        <a:lstStyle/>
        <a:p>
          <a:endParaRPr lang="en-US"/>
        </a:p>
      </dgm:t>
    </dgm:pt>
    <dgm:pt modelId="{556F3E95-AAA1-4208-89B1-F692DCC6A4B1}">
      <dgm:prSet custT="1"/>
      <dgm:spPr/>
      <dgm:t>
        <a:bodyPr/>
        <a:lstStyle/>
        <a:p>
          <a:pPr algn="ctr"/>
          <a:r>
            <a:rPr lang="en-GB" sz="1800" dirty="0"/>
            <a:t>Risk dropped after 2017; newer missions priced confidently.</a:t>
          </a:r>
          <a:endParaRPr lang="en-US" sz="1800" dirty="0"/>
        </a:p>
      </dgm:t>
    </dgm:pt>
    <dgm:pt modelId="{16C9A727-FA8E-46D7-935B-442513B7524B}" type="parTrans" cxnId="{A419B1B2-DACA-4E20-8E04-7105A73DF7AC}">
      <dgm:prSet/>
      <dgm:spPr/>
      <dgm:t>
        <a:bodyPr/>
        <a:lstStyle/>
        <a:p>
          <a:endParaRPr lang="en-US"/>
        </a:p>
      </dgm:t>
    </dgm:pt>
    <dgm:pt modelId="{73826B56-5AB2-4345-AC93-66E54A8B47D0}" type="sibTrans" cxnId="{A419B1B2-DACA-4E20-8E04-7105A73DF7AC}">
      <dgm:prSet/>
      <dgm:spPr/>
      <dgm:t>
        <a:bodyPr/>
        <a:lstStyle/>
        <a:p>
          <a:endParaRPr lang="en-US"/>
        </a:p>
      </dgm:t>
    </dgm:pt>
    <dgm:pt modelId="{DB5DE503-25E1-4FBB-8692-544A3E8ECB71}" type="pres">
      <dgm:prSet presAssocID="{E64FF0BD-0FC6-4112-B544-77C283DF6FB2}" presName="linear" presStyleCnt="0">
        <dgm:presLayoutVars>
          <dgm:animLvl val="lvl"/>
          <dgm:resizeHandles val="exact"/>
        </dgm:presLayoutVars>
      </dgm:prSet>
      <dgm:spPr/>
    </dgm:pt>
    <dgm:pt modelId="{E8D418F5-4DED-4AB1-B188-E69839821F14}" type="pres">
      <dgm:prSet presAssocID="{3D94716D-4F41-44B1-8235-CC9D2C4E36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EFD45A-CD55-4E23-BBC6-39F73D0F14A0}" type="pres">
      <dgm:prSet presAssocID="{7DE00C9A-2AF0-406C-8B88-36A2272D8DA9}" presName="spacer" presStyleCnt="0"/>
      <dgm:spPr/>
    </dgm:pt>
    <dgm:pt modelId="{ECFBB89D-2B5F-4045-AB18-8EF6F8142B97}" type="pres">
      <dgm:prSet presAssocID="{3EEAD8FB-336E-4462-9C8B-E26CB3FD2A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DEFF63-C806-4CDE-AF91-494C8D243A47}" type="pres">
      <dgm:prSet presAssocID="{F52A4BF0-76F3-46BF-A0E4-72757C446B21}" presName="spacer" presStyleCnt="0"/>
      <dgm:spPr/>
    </dgm:pt>
    <dgm:pt modelId="{9A095148-000B-4E89-9F78-EFCE5D421B9B}" type="pres">
      <dgm:prSet presAssocID="{556F3E95-AAA1-4208-89B1-F692DCC6A4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5EE1144-50C5-4F69-9105-818ADDDCF970}" type="presOf" srcId="{E64FF0BD-0FC6-4112-B544-77C283DF6FB2}" destId="{DB5DE503-25E1-4FBB-8692-544A3E8ECB71}" srcOrd="0" destOrd="0" presId="urn:microsoft.com/office/officeart/2005/8/layout/vList2"/>
    <dgm:cxn modelId="{4D5A2A6F-234B-4929-9CCF-8CF3755C3086}" type="presOf" srcId="{3D94716D-4F41-44B1-8235-CC9D2C4E36D8}" destId="{E8D418F5-4DED-4AB1-B188-E69839821F14}" srcOrd="0" destOrd="0" presId="urn:microsoft.com/office/officeart/2005/8/layout/vList2"/>
    <dgm:cxn modelId="{963E7071-E625-4D97-BACB-281592DB70E1}" type="presOf" srcId="{3EEAD8FB-336E-4462-9C8B-E26CB3FD2AEA}" destId="{ECFBB89D-2B5F-4045-AB18-8EF6F8142B97}" srcOrd="0" destOrd="0" presId="urn:microsoft.com/office/officeart/2005/8/layout/vList2"/>
    <dgm:cxn modelId="{CEC4AAA3-8D5E-4B98-8367-AF46944392BC}" srcId="{E64FF0BD-0FC6-4112-B544-77C283DF6FB2}" destId="{3EEAD8FB-336E-4462-9C8B-E26CB3FD2AEA}" srcOrd="1" destOrd="0" parTransId="{622A94BC-6D6E-450D-A3F2-85694C580EA1}" sibTransId="{F52A4BF0-76F3-46BF-A0E4-72757C446B21}"/>
    <dgm:cxn modelId="{A419B1B2-DACA-4E20-8E04-7105A73DF7AC}" srcId="{E64FF0BD-0FC6-4112-B544-77C283DF6FB2}" destId="{556F3E95-AAA1-4208-89B1-F692DCC6A4B1}" srcOrd="2" destOrd="0" parTransId="{16C9A727-FA8E-46D7-935B-442513B7524B}" sibTransId="{73826B56-5AB2-4345-AC93-66E54A8B47D0}"/>
    <dgm:cxn modelId="{31724ECE-FBD3-4EF1-926E-066625F7BD5D}" srcId="{E64FF0BD-0FC6-4112-B544-77C283DF6FB2}" destId="{3D94716D-4F41-44B1-8235-CC9D2C4E36D8}" srcOrd="0" destOrd="0" parTransId="{2731446C-D5C4-49A2-9938-5772B01306BB}" sibTransId="{7DE00C9A-2AF0-406C-8B88-36A2272D8DA9}"/>
    <dgm:cxn modelId="{A61B73E3-A7A9-43EC-801E-AF945C3E353C}" type="presOf" srcId="{556F3E95-AAA1-4208-89B1-F692DCC6A4B1}" destId="{9A095148-000B-4E89-9F78-EFCE5D421B9B}" srcOrd="0" destOrd="0" presId="urn:microsoft.com/office/officeart/2005/8/layout/vList2"/>
    <dgm:cxn modelId="{33F5385E-72EB-4933-90AB-46BEE2D1DF58}" type="presParOf" srcId="{DB5DE503-25E1-4FBB-8692-544A3E8ECB71}" destId="{E8D418F5-4DED-4AB1-B188-E69839821F14}" srcOrd="0" destOrd="0" presId="urn:microsoft.com/office/officeart/2005/8/layout/vList2"/>
    <dgm:cxn modelId="{1B0C36D4-BF92-435A-8B96-E3451B8A6093}" type="presParOf" srcId="{DB5DE503-25E1-4FBB-8692-544A3E8ECB71}" destId="{17EFD45A-CD55-4E23-BBC6-39F73D0F14A0}" srcOrd="1" destOrd="0" presId="urn:microsoft.com/office/officeart/2005/8/layout/vList2"/>
    <dgm:cxn modelId="{5E938914-3512-45AD-B39F-93A2EEFC6E9B}" type="presParOf" srcId="{DB5DE503-25E1-4FBB-8692-544A3E8ECB71}" destId="{ECFBB89D-2B5F-4045-AB18-8EF6F8142B97}" srcOrd="2" destOrd="0" presId="urn:microsoft.com/office/officeart/2005/8/layout/vList2"/>
    <dgm:cxn modelId="{8FF9DBF4-90A0-4A05-ABFD-9AA940367550}" type="presParOf" srcId="{DB5DE503-25E1-4FBB-8692-544A3E8ECB71}" destId="{55DEFF63-C806-4CDE-AF91-494C8D243A47}" srcOrd="3" destOrd="0" presId="urn:microsoft.com/office/officeart/2005/8/layout/vList2"/>
    <dgm:cxn modelId="{C648B918-A025-486B-8578-89282BE4CBBB}" type="presParOf" srcId="{DB5DE503-25E1-4FBB-8692-544A3E8ECB71}" destId="{9A095148-000B-4E89-9F78-EFCE5D421B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4FF0BD-0FC6-4112-B544-77C283DF6F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94716D-4F41-44B1-8235-CC9D2C4E36D8}">
      <dgm:prSet custT="1"/>
      <dgm:spPr/>
      <dgm:t>
        <a:bodyPr/>
        <a:lstStyle/>
        <a:p>
          <a:pPr algn="ctr"/>
          <a:r>
            <a:rPr lang="en-GB" sz="2400" b="1" dirty="0"/>
            <a:t>Success Rate by Orbit (mission profile risk)</a:t>
          </a:r>
          <a:endParaRPr lang="en-US" sz="2400" dirty="0"/>
        </a:p>
      </dgm:t>
    </dgm:pt>
    <dgm:pt modelId="{2731446C-D5C4-49A2-9938-5772B01306BB}" type="parTrans" cxnId="{31724ECE-FBD3-4EF1-926E-066625F7BD5D}">
      <dgm:prSet/>
      <dgm:spPr/>
      <dgm:t>
        <a:bodyPr/>
        <a:lstStyle/>
        <a:p>
          <a:endParaRPr lang="en-US"/>
        </a:p>
      </dgm:t>
    </dgm:pt>
    <dgm:pt modelId="{7DE00C9A-2AF0-406C-8B88-36A2272D8DA9}" type="sibTrans" cxnId="{31724ECE-FBD3-4EF1-926E-066625F7BD5D}">
      <dgm:prSet/>
      <dgm:spPr/>
      <dgm:t>
        <a:bodyPr/>
        <a:lstStyle/>
        <a:p>
          <a:endParaRPr lang="en-US"/>
        </a:p>
      </dgm:t>
    </dgm:pt>
    <dgm:pt modelId="{3EEAD8FB-336E-4462-9C8B-E26CB3FD2AEA}">
      <dgm:prSet custT="1"/>
      <dgm:spPr/>
      <dgm:t>
        <a:bodyPr/>
        <a:lstStyle/>
        <a:p>
          <a:r>
            <a:rPr lang="en-GB" sz="2000" b="1" dirty="0"/>
            <a:t>Key Takeaway: </a:t>
          </a:r>
          <a:r>
            <a:rPr lang="en-GB" sz="1800" dirty="0"/>
            <a:t>Risk varies by orbit: GTO and ISS historically lower; ES-L1/GEO/HEO near perfect in this sample.</a:t>
          </a:r>
          <a:endParaRPr lang="en-US" sz="2000" dirty="0"/>
        </a:p>
      </dgm:t>
    </dgm:pt>
    <dgm:pt modelId="{622A94BC-6D6E-450D-A3F2-85694C580EA1}" type="parTrans" cxnId="{CEC4AAA3-8D5E-4B98-8367-AF46944392BC}">
      <dgm:prSet/>
      <dgm:spPr/>
      <dgm:t>
        <a:bodyPr/>
        <a:lstStyle/>
        <a:p>
          <a:endParaRPr lang="en-US"/>
        </a:p>
      </dgm:t>
    </dgm:pt>
    <dgm:pt modelId="{F52A4BF0-76F3-46BF-A0E4-72757C446B21}" type="sibTrans" cxnId="{CEC4AAA3-8D5E-4B98-8367-AF46944392BC}">
      <dgm:prSet/>
      <dgm:spPr/>
      <dgm:t>
        <a:bodyPr/>
        <a:lstStyle/>
        <a:p>
          <a:endParaRPr lang="en-US"/>
        </a:p>
      </dgm:t>
    </dgm:pt>
    <dgm:pt modelId="{556F3E95-AAA1-4208-89B1-F692DCC6A4B1}">
      <dgm:prSet custT="1"/>
      <dgm:spPr/>
      <dgm:t>
        <a:bodyPr/>
        <a:lstStyle/>
        <a:p>
          <a:pPr algn="ctr"/>
          <a:r>
            <a:rPr lang="en-GB" sz="1800" dirty="0"/>
            <a:t>Risk dropped after 2017; newer missions priced confidently.</a:t>
          </a:r>
          <a:endParaRPr lang="en-US" sz="1800" dirty="0"/>
        </a:p>
      </dgm:t>
    </dgm:pt>
    <dgm:pt modelId="{16C9A727-FA8E-46D7-935B-442513B7524B}" type="parTrans" cxnId="{A419B1B2-DACA-4E20-8E04-7105A73DF7AC}">
      <dgm:prSet/>
      <dgm:spPr/>
      <dgm:t>
        <a:bodyPr/>
        <a:lstStyle/>
        <a:p>
          <a:endParaRPr lang="en-US"/>
        </a:p>
      </dgm:t>
    </dgm:pt>
    <dgm:pt modelId="{73826B56-5AB2-4345-AC93-66E54A8B47D0}" type="sibTrans" cxnId="{A419B1B2-DACA-4E20-8E04-7105A73DF7AC}">
      <dgm:prSet/>
      <dgm:spPr/>
      <dgm:t>
        <a:bodyPr/>
        <a:lstStyle/>
        <a:p>
          <a:endParaRPr lang="en-US"/>
        </a:p>
      </dgm:t>
    </dgm:pt>
    <dgm:pt modelId="{DB5DE503-25E1-4FBB-8692-544A3E8ECB71}" type="pres">
      <dgm:prSet presAssocID="{E64FF0BD-0FC6-4112-B544-77C283DF6FB2}" presName="linear" presStyleCnt="0">
        <dgm:presLayoutVars>
          <dgm:animLvl val="lvl"/>
          <dgm:resizeHandles val="exact"/>
        </dgm:presLayoutVars>
      </dgm:prSet>
      <dgm:spPr/>
    </dgm:pt>
    <dgm:pt modelId="{E8D418F5-4DED-4AB1-B188-E69839821F14}" type="pres">
      <dgm:prSet presAssocID="{3D94716D-4F41-44B1-8235-CC9D2C4E36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EFD45A-CD55-4E23-BBC6-39F73D0F14A0}" type="pres">
      <dgm:prSet presAssocID="{7DE00C9A-2AF0-406C-8B88-36A2272D8DA9}" presName="spacer" presStyleCnt="0"/>
      <dgm:spPr/>
    </dgm:pt>
    <dgm:pt modelId="{ECFBB89D-2B5F-4045-AB18-8EF6F8142B97}" type="pres">
      <dgm:prSet presAssocID="{3EEAD8FB-336E-4462-9C8B-E26CB3FD2A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DEFF63-C806-4CDE-AF91-494C8D243A47}" type="pres">
      <dgm:prSet presAssocID="{F52A4BF0-76F3-46BF-A0E4-72757C446B21}" presName="spacer" presStyleCnt="0"/>
      <dgm:spPr/>
    </dgm:pt>
    <dgm:pt modelId="{9A095148-000B-4E89-9F78-EFCE5D421B9B}" type="pres">
      <dgm:prSet presAssocID="{556F3E95-AAA1-4208-89B1-F692DCC6A4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5EE1144-50C5-4F69-9105-818ADDDCF970}" type="presOf" srcId="{E64FF0BD-0FC6-4112-B544-77C283DF6FB2}" destId="{DB5DE503-25E1-4FBB-8692-544A3E8ECB71}" srcOrd="0" destOrd="0" presId="urn:microsoft.com/office/officeart/2005/8/layout/vList2"/>
    <dgm:cxn modelId="{4D5A2A6F-234B-4929-9CCF-8CF3755C3086}" type="presOf" srcId="{3D94716D-4F41-44B1-8235-CC9D2C4E36D8}" destId="{E8D418F5-4DED-4AB1-B188-E69839821F14}" srcOrd="0" destOrd="0" presId="urn:microsoft.com/office/officeart/2005/8/layout/vList2"/>
    <dgm:cxn modelId="{963E7071-E625-4D97-BACB-281592DB70E1}" type="presOf" srcId="{3EEAD8FB-336E-4462-9C8B-E26CB3FD2AEA}" destId="{ECFBB89D-2B5F-4045-AB18-8EF6F8142B97}" srcOrd="0" destOrd="0" presId="urn:microsoft.com/office/officeart/2005/8/layout/vList2"/>
    <dgm:cxn modelId="{CEC4AAA3-8D5E-4B98-8367-AF46944392BC}" srcId="{E64FF0BD-0FC6-4112-B544-77C283DF6FB2}" destId="{3EEAD8FB-336E-4462-9C8B-E26CB3FD2AEA}" srcOrd="1" destOrd="0" parTransId="{622A94BC-6D6E-450D-A3F2-85694C580EA1}" sibTransId="{F52A4BF0-76F3-46BF-A0E4-72757C446B21}"/>
    <dgm:cxn modelId="{A419B1B2-DACA-4E20-8E04-7105A73DF7AC}" srcId="{E64FF0BD-0FC6-4112-B544-77C283DF6FB2}" destId="{556F3E95-AAA1-4208-89B1-F692DCC6A4B1}" srcOrd="2" destOrd="0" parTransId="{16C9A727-FA8E-46D7-935B-442513B7524B}" sibTransId="{73826B56-5AB2-4345-AC93-66E54A8B47D0}"/>
    <dgm:cxn modelId="{31724ECE-FBD3-4EF1-926E-066625F7BD5D}" srcId="{E64FF0BD-0FC6-4112-B544-77C283DF6FB2}" destId="{3D94716D-4F41-44B1-8235-CC9D2C4E36D8}" srcOrd="0" destOrd="0" parTransId="{2731446C-D5C4-49A2-9938-5772B01306BB}" sibTransId="{7DE00C9A-2AF0-406C-8B88-36A2272D8DA9}"/>
    <dgm:cxn modelId="{A61B73E3-A7A9-43EC-801E-AF945C3E353C}" type="presOf" srcId="{556F3E95-AAA1-4208-89B1-F692DCC6A4B1}" destId="{9A095148-000B-4E89-9F78-EFCE5D421B9B}" srcOrd="0" destOrd="0" presId="urn:microsoft.com/office/officeart/2005/8/layout/vList2"/>
    <dgm:cxn modelId="{33F5385E-72EB-4933-90AB-46BEE2D1DF58}" type="presParOf" srcId="{DB5DE503-25E1-4FBB-8692-544A3E8ECB71}" destId="{E8D418F5-4DED-4AB1-B188-E69839821F14}" srcOrd="0" destOrd="0" presId="urn:microsoft.com/office/officeart/2005/8/layout/vList2"/>
    <dgm:cxn modelId="{1B0C36D4-BF92-435A-8B96-E3451B8A6093}" type="presParOf" srcId="{DB5DE503-25E1-4FBB-8692-544A3E8ECB71}" destId="{17EFD45A-CD55-4E23-BBC6-39F73D0F14A0}" srcOrd="1" destOrd="0" presId="urn:microsoft.com/office/officeart/2005/8/layout/vList2"/>
    <dgm:cxn modelId="{5E938914-3512-45AD-B39F-93A2EEFC6E9B}" type="presParOf" srcId="{DB5DE503-25E1-4FBB-8692-544A3E8ECB71}" destId="{ECFBB89D-2B5F-4045-AB18-8EF6F8142B97}" srcOrd="2" destOrd="0" presId="urn:microsoft.com/office/officeart/2005/8/layout/vList2"/>
    <dgm:cxn modelId="{8FF9DBF4-90A0-4A05-ABFD-9AA940367550}" type="presParOf" srcId="{DB5DE503-25E1-4FBB-8692-544A3E8ECB71}" destId="{55DEFF63-C806-4CDE-AF91-494C8D243A47}" srcOrd="3" destOrd="0" presId="urn:microsoft.com/office/officeart/2005/8/layout/vList2"/>
    <dgm:cxn modelId="{C648B918-A025-486B-8578-89282BE4CBBB}" type="presParOf" srcId="{DB5DE503-25E1-4FBB-8692-544A3E8ECB71}" destId="{9A095148-000B-4E89-9F78-EFCE5D421B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4FF0BD-0FC6-4112-B544-77C283DF6F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94716D-4F41-44B1-8235-CC9D2C4E36D8}">
      <dgm:prSet custT="1"/>
      <dgm:spPr/>
      <dgm:t>
        <a:bodyPr/>
        <a:lstStyle/>
        <a:p>
          <a:pPr algn="ctr"/>
          <a:r>
            <a:rPr lang="en-GB" sz="2400" b="1" dirty="0"/>
            <a:t>Payload Mass vs Orbit (</a:t>
          </a:r>
          <a:r>
            <a:rPr lang="en-GB" sz="2400" b="1" dirty="0" err="1"/>
            <a:t>colored</a:t>
          </a:r>
          <a:r>
            <a:rPr lang="en-GB" sz="2400" b="1" dirty="0"/>
            <a:t> by outcome)</a:t>
          </a:r>
          <a:endParaRPr lang="en-US" sz="2400" dirty="0"/>
        </a:p>
      </dgm:t>
    </dgm:pt>
    <dgm:pt modelId="{2731446C-D5C4-49A2-9938-5772B01306BB}" type="parTrans" cxnId="{31724ECE-FBD3-4EF1-926E-066625F7BD5D}">
      <dgm:prSet/>
      <dgm:spPr/>
      <dgm:t>
        <a:bodyPr/>
        <a:lstStyle/>
        <a:p>
          <a:endParaRPr lang="en-US"/>
        </a:p>
      </dgm:t>
    </dgm:pt>
    <dgm:pt modelId="{7DE00C9A-2AF0-406C-8B88-36A2272D8DA9}" type="sibTrans" cxnId="{31724ECE-FBD3-4EF1-926E-066625F7BD5D}">
      <dgm:prSet/>
      <dgm:spPr/>
      <dgm:t>
        <a:bodyPr/>
        <a:lstStyle/>
        <a:p>
          <a:endParaRPr lang="en-US"/>
        </a:p>
      </dgm:t>
    </dgm:pt>
    <dgm:pt modelId="{3EEAD8FB-336E-4462-9C8B-E26CB3FD2AEA}">
      <dgm:prSet custT="1"/>
      <dgm:spPr/>
      <dgm:t>
        <a:bodyPr/>
        <a:lstStyle/>
        <a:p>
          <a:r>
            <a:rPr lang="en-GB" sz="2000" b="1" dirty="0"/>
            <a:t>Key Takeaway: H</a:t>
          </a:r>
          <a:r>
            <a:rPr lang="en-GB" sz="1800" dirty="0"/>
            <a:t>eavier payloads in tougher orbits (e.g., GTO/VLEO bands here) correlate with lower success.</a:t>
          </a:r>
          <a:endParaRPr lang="en-US" sz="2000" dirty="0"/>
        </a:p>
      </dgm:t>
    </dgm:pt>
    <dgm:pt modelId="{622A94BC-6D6E-450D-A3F2-85694C580EA1}" type="parTrans" cxnId="{CEC4AAA3-8D5E-4B98-8367-AF46944392BC}">
      <dgm:prSet/>
      <dgm:spPr/>
      <dgm:t>
        <a:bodyPr/>
        <a:lstStyle/>
        <a:p>
          <a:endParaRPr lang="en-US"/>
        </a:p>
      </dgm:t>
    </dgm:pt>
    <dgm:pt modelId="{F52A4BF0-76F3-46BF-A0E4-72757C446B21}" type="sibTrans" cxnId="{CEC4AAA3-8D5E-4B98-8367-AF46944392BC}">
      <dgm:prSet/>
      <dgm:spPr/>
      <dgm:t>
        <a:bodyPr/>
        <a:lstStyle/>
        <a:p>
          <a:endParaRPr lang="en-US"/>
        </a:p>
      </dgm:t>
    </dgm:pt>
    <dgm:pt modelId="{556F3E95-AAA1-4208-89B1-F692DCC6A4B1}">
      <dgm:prSet custT="1"/>
      <dgm:spPr/>
      <dgm:t>
        <a:bodyPr/>
        <a:lstStyle/>
        <a:p>
          <a:pPr algn="ctr"/>
          <a:r>
            <a:rPr lang="en-GB" sz="1800" dirty="0"/>
            <a:t>Risk dropped after 2017; newer missions priced confidently.</a:t>
          </a:r>
          <a:endParaRPr lang="en-US" sz="1800" dirty="0"/>
        </a:p>
      </dgm:t>
    </dgm:pt>
    <dgm:pt modelId="{16C9A727-FA8E-46D7-935B-442513B7524B}" type="parTrans" cxnId="{A419B1B2-DACA-4E20-8E04-7105A73DF7AC}">
      <dgm:prSet/>
      <dgm:spPr/>
      <dgm:t>
        <a:bodyPr/>
        <a:lstStyle/>
        <a:p>
          <a:endParaRPr lang="en-US"/>
        </a:p>
      </dgm:t>
    </dgm:pt>
    <dgm:pt modelId="{73826B56-5AB2-4345-AC93-66E54A8B47D0}" type="sibTrans" cxnId="{A419B1B2-DACA-4E20-8E04-7105A73DF7AC}">
      <dgm:prSet/>
      <dgm:spPr/>
      <dgm:t>
        <a:bodyPr/>
        <a:lstStyle/>
        <a:p>
          <a:endParaRPr lang="en-US"/>
        </a:p>
      </dgm:t>
    </dgm:pt>
    <dgm:pt modelId="{DB5DE503-25E1-4FBB-8692-544A3E8ECB71}" type="pres">
      <dgm:prSet presAssocID="{E64FF0BD-0FC6-4112-B544-77C283DF6FB2}" presName="linear" presStyleCnt="0">
        <dgm:presLayoutVars>
          <dgm:animLvl val="lvl"/>
          <dgm:resizeHandles val="exact"/>
        </dgm:presLayoutVars>
      </dgm:prSet>
      <dgm:spPr/>
    </dgm:pt>
    <dgm:pt modelId="{E8D418F5-4DED-4AB1-B188-E69839821F14}" type="pres">
      <dgm:prSet presAssocID="{3D94716D-4F41-44B1-8235-CC9D2C4E36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EFD45A-CD55-4E23-BBC6-39F73D0F14A0}" type="pres">
      <dgm:prSet presAssocID="{7DE00C9A-2AF0-406C-8B88-36A2272D8DA9}" presName="spacer" presStyleCnt="0"/>
      <dgm:spPr/>
    </dgm:pt>
    <dgm:pt modelId="{ECFBB89D-2B5F-4045-AB18-8EF6F8142B97}" type="pres">
      <dgm:prSet presAssocID="{3EEAD8FB-336E-4462-9C8B-E26CB3FD2A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DEFF63-C806-4CDE-AF91-494C8D243A47}" type="pres">
      <dgm:prSet presAssocID="{F52A4BF0-76F3-46BF-A0E4-72757C446B21}" presName="spacer" presStyleCnt="0"/>
      <dgm:spPr/>
    </dgm:pt>
    <dgm:pt modelId="{9A095148-000B-4E89-9F78-EFCE5D421B9B}" type="pres">
      <dgm:prSet presAssocID="{556F3E95-AAA1-4208-89B1-F692DCC6A4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5EE1144-50C5-4F69-9105-818ADDDCF970}" type="presOf" srcId="{E64FF0BD-0FC6-4112-B544-77C283DF6FB2}" destId="{DB5DE503-25E1-4FBB-8692-544A3E8ECB71}" srcOrd="0" destOrd="0" presId="urn:microsoft.com/office/officeart/2005/8/layout/vList2"/>
    <dgm:cxn modelId="{4D5A2A6F-234B-4929-9CCF-8CF3755C3086}" type="presOf" srcId="{3D94716D-4F41-44B1-8235-CC9D2C4E36D8}" destId="{E8D418F5-4DED-4AB1-B188-E69839821F14}" srcOrd="0" destOrd="0" presId="urn:microsoft.com/office/officeart/2005/8/layout/vList2"/>
    <dgm:cxn modelId="{963E7071-E625-4D97-BACB-281592DB70E1}" type="presOf" srcId="{3EEAD8FB-336E-4462-9C8B-E26CB3FD2AEA}" destId="{ECFBB89D-2B5F-4045-AB18-8EF6F8142B97}" srcOrd="0" destOrd="0" presId="urn:microsoft.com/office/officeart/2005/8/layout/vList2"/>
    <dgm:cxn modelId="{CEC4AAA3-8D5E-4B98-8367-AF46944392BC}" srcId="{E64FF0BD-0FC6-4112-B544-77C283DF6FB2}" destId="{3EEAD8FB-336E-4462-9C8B-E26CB3FD2AEA}" srcOrd="1" destOrd="0" parTransId="{622A94BC-6D6E-450D-A3F2-85694C580EA1}" sibTransId="{F52A4BF0-76F3-46BF-A0E4-72757C446B21}"/>
    <dgm:cxn modelId="{A419B1B2-DACA-4E20-8E04-7105A73DF7AC}" srcId="{E64FF0BD-0FC6-4112-B544-77C283DF6FB2}" destId="{556F3E95-AAA1-4208-89B1-F692DCC6A4B1}" srcOrd="2" destOrd="0" parTransId="{16C9A727-FA8E-46D7-935B-442513B7524B}" sibTransId="{73826B56-5AB2-4345-AC93-66E54A8B47D0}"/>
    <dgm:cxn modelId="{31724ECE-FBD3-4EF1-926E-066625F7BD5D}" srcId="{E64FF0BD-0FC6-4112-B544-77C283DF6FB2}" destId="{3D94716D-4F41-44B1-8235-CC9D2C4E36D8}" srcOrd="0" destOrd="0" parTransId="{2731446C-D5C4-49A2-9938-5772B01306BB}" sibTransId="{7DE00C9A-2AF0-406C-8B88-36A2272D8DA9}"/>
    <dgm:cxn modelId="{A61B73E3-A7A9-43EC-801E-AF945C3E353C}" type="presOf" srcId="{556F3E95-AAA1-4208-89B1-F692DCC6A4B1}" destId="{9A095148-000B-4E89-9F78-EFCE5D421B9B}" srcOrd="0" destOrd="0" presId="urn:microsoft.com/office/officeart/2005/8/layout/vList2"/>
    <dgm:cxn modelId="{33F5385E-72EB-4933-90AB-46BEE2D1DF58}" type="presParOf" srcId="{DB5DE503-25E1-4FBB-8692-544A3E8ECB71}" destId="{E8D418F5-4DED-4AB1-B188-E69839821F14}" srcOrd="0" destOrd="0" presId="urn:microsoft.com/office/officeart/2005/8/layout/vList2"/>
    <dgm:cxn modelId="{1B0C36D4-BF92-435A-8B96-E3451B8A6093}" type="presParOf" srcId="{DB5DE503-25E1-4FBB-8692-544A3E8ECB71}" destId="{17EFD45A-CD55-4E23-BBC6-39F73D0F14A0}" srcOrd="1" destOrd="0" presId="urn:microsoft.com/office/officeart/2005/8/layout/vList2"/>
    <dgm:cxn modelId="{5E938914-3512-45AD-B39F-93A2EEFC6E9B}" type="presParOf" srcId="{DB5DE503-25E1-4FBB-8692-544A3E8ECB71}" destId="{ECFBB89D-2B5F-4045-AB18-8EF6F8142B97}" srcOrd="2" destOrd="0" presId="urn:microsoft.com/office/officeart/2005/8/layout/vList2"/>
    <dgm:cxn modelId="{8FF9DBF4-90A0-4A05-ABFD-9AA940367550}" type="presParOf" srcId="{DB5DE503-25E1-4FBB-8692-544A3E8ECB71}" destId="{55DEFF63-C806-4CDE-AF91-494C8D243A47}" srcOrd="3" destOrd="0" presId="urn:microsoft.com/office/officeart/2005/8/layout/vList2"/>
    <dgm:cxn modelId="{C648B918-A025-486B-8578-89282BE4CBBB}" type="presParOf" srcId="{DB5DE503-25E1-4FBB-8692-544A3E8ECB71}" destId="{9A095148-000B-4E89-9F78-EFCE5D421B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4FF0BD-0FC6-4112-B544-77C283DF6F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94716D-4F41-44B1-8235-CC9D2C4E36D8}">
      <dgm:prSet custT="1"/>
      <dgm:spPr/>
      <dgm:t>
        <a:bodyPr/>
        <a:lstStyle/>
        <a:p>
          <a:pPr algn="ctr"/>
          <a:r>
            <a:rPr lang="fr-FR" sz="2400" b="1" dirty="0"/>
            <a:t>Site Patterns: Volume vs. </a:t>
          </a:r>
          <a:r>
            <a:rPr lang="fr-FR" sz="2400" b="1" dirty="0" err="1"/>
            <a:t>Payload</a:t>
          </a:r>
          <a:r>
            <a:rPr lang="fr-FR" sz="2400" b="1" dirty="0"/>
            <a:t> Mix</a:t>
          </a:r>
          <a:endParaRPr lang="en-US" sz="2400" dirty="0"/>
        </a:p>
      </dgm:t>
    </dgm:pt>
    <dgm:pt modelId="{2731446C-D5C4-49A2-9938-5772B01306BB}" type="parTrans" cxnId="{31724ECE-FBD3-4EF1-926E-066625F7BD5D}">
      <dgm:prSet/>
      <dgm:spPr/>
      <dgm:t>
        <a:bodyPr/>
        <a:lstStyle/>
        <a:p>
          <a:endParaRPr lang="en-US"/>
        </a:p>
      </dgm:t>
    </dgm:pt>
    <dgm:pt modelId="{7DE00C9A-2AF0-406C-8B88-36A2272D8DA9}" type="sibTrans" cxnId="{31724ECE-FBD3-4EF1-926E-066625F7BD5D}">
      <dgm:prSet/>
      <dgm:spPr/>
      <dgm:t>
        <a:bodyPr/>
        <a:lstStyle/>
        <a:p>
          <a:endParaRPr lang="en-US"/>
        </a:p>
      </dgm:t>
    </dgm:pt>
    <dgm:pt modelId="{3EEAD8FB-336E-4462-9C8B-E26CB3FD2AEA}">
      <dgm:prSet custT="1"/>
      <dgm:spPr/>
      <dgm:t>
        <a:bodyPr/>
        <a:lstStyle/>
        <a:p>
          <a:r>
            <a:rPr lang="en-GB" sz="2000" b="1" dirty="0"/>
            <a:t>Key Takeaway: </a:t>
          </a:r>
          <a:r>
            <a:rPr lang="en-GB" sz="1800" dirty="0" err="1"/>
            <a:t>SSite</a:t>
          </a:r>
          <a:r>
            <a:rPr lang="en-GB" sz="1800" dirty="0"/>
            <a:t> differences narrow over time; CCAFS SLC-40 carries the most volume; KSC handles heavier payloads with mixed outcomes.</a:t>
          </a:r>
          <a:endParaRPr lang="en-US" sz="2000" dirty="0"/>
        </a:p>
      </dgm:t>
    </dgm:pt>
    <dgm:pt modelId="{622A94BC-6D6E-450D-A3F2-85694C580EA1}" type="parTrans" cxnId="{CEC4AAA3-8D5E-4B98-8367-AF46944392BC}">
      <dgm:prSet/>
      <dgm:spPr/>
      <dgm:t>
        <a:bodyPr/>
        <a:lstStyle/>
        <a:p>
          <a:endParaRPr lang="en-US"/>
        </a:p>
      </dgm:t>
    </dgm:pt>
    <dgm:pt modelId="{F52A4BF0-76F3-46BF-A0E4-72757C446B21}" type="sibTrans" cxnId="{CEC4AAA3-8D5E-4B98-8367-AF46944392BC}">
      <dgm:prSet/>
      <dgm:spPr/>
      <dgm:t>
        <a:bodyPr/>
        <a:lstStyle/>
        <a:p>
          <a:endParaRPr lang="en-US"/>
        </a:p>
      </dgm:t>
    </dgm:pt>
    <dgm:pt modelId="{556F3E95-AAA1-4208-89B1-F692DCC6A4B1}">
      <dgm:prSet custT="1"/>
      <dgm:spPr/>
      <dgm:t>
        <a:bodyPr/>
        <a:lstStyle/>
        <a:p>
          <a:pPr algn="ctr"/>
          <a:r>
            <a:rPr lang="en-GB" sz="1800" dirty="0"/>
            <a:t>Mix &gt; site: 40 volume, 39A heavy, 4E mid/few</a:t>
          </a:r>
          <a:endParaRPr lang="en-US" sz="1800" dirty="0"/>
        </a:p>
      </dgm:t>
    </dgm:pt>
    <dgm:pt modelId="{16C9A727-FA8E-46D7-935B-442513B7524B}" type="parTrans" cxnId="{A419B1B2-DACA-4E20-8E04-7105A73DF7AC}">
      <dgm:prSet/>
      <dgm:spPr/>
      <dgm:t>
        <a:bodyPr/>
        <a:lstStyle/>
        <a:p>
          <a:endParaRPr lang="en-US"/>
        </a:p>
      </dgm:t>
    </dgm:pt>
    <dgm:pt modelId="{73826B56-5AB2-4345-AC93-66E54A8B47D0}" type="sibTrans" cxnId="{A419B1B2-DACA-4E20-8E04-7105A73DF7AC}">
      <dgm:prSet/>
      <dgm:spPr/>
      <dgm:t>
        <a:bodyPr/>
        <a:lstStyle/>
        <a:p>
          <a:endParaRPr lang="en-US"/>
        </a:p>
      </dgm:t>
    </dgm:pt>
    <dgm:pt modelId="{DB5DE503-25E1-4FBB-8692-544A3E8ECB71}" type="pres">
      <dgm:prSet presAssocID="{E64FF0BD-0FC6-4112-B544-77C283DF6FB2}" presName="linear" presStyleCnt="0">
        <dgm:presLayoutVars>
          <dgm:animLvl val="lvl"/>
          <dgm:resizeHandles val="exact"/>
        </dgm:presLayoutVars>
      </dgm:prSet>
      <dgm:spPr/>
    </dgm:pt>
    <dgm:pt modelId="{E8D418F5-4DED-4AB1-B188-E69839821F14}" type="pres">
      <dgm:prSet presAssocID="{3D94716D-4F41-44B1-8235-CC9D2C4E36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EFD45A-CD55-4E23-BBC6-39F73D0F14A0}" type="pres">
      <dgm:prSet presAssocID="{7DE00C9A-2AF0-406C-8B88-36A2272D8DA9}" presName="spacer" presStyleCnt="0"/>
      <dgm:spPr/>
    </dgm:pt>
    <dgm:pt modelId="{ECFBB89D-2B5F-4045-AB18-8EF6F8142B97}" type="pres">
      <dgm:prSet presAssocID="{3EEAD8FB-336E-4462-9C8B-E26CB3FD2A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DEFF63-C806-4CDE-AF91-494C8D243A47}" type="pres">
      <dgm:prSet presAssocID="{F52A4BF0-76F3-46BF-A0E4-72757C446B21}" presName="spacer" presStyleCnt="0"/>
      <dgm:spPr/>
    </dgm:pt>
    <dgm:pt modelId="{9A095148-000B-4E89-9F78-EFCE5D421B9B}" type="pres">
      <dgm:prSet presAssocID="{556F3E95-AAA1-4208-89B1-F692DCC6A4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5EE1144-50C5-4F69-9105-818ADDDCF970}" type="presOf" srcId="{E64FF0BD-0FC6-4112-B544-77C283DF6FB2}" destId="{DB5DE503-25E1-4FBB-8692-544A3E8ECB71}" srcOrd="0" destOrd="0" presId="urn:microsoft.com/office/officeart/2005/8/layout/vList2"/>
    <dgm:cxn modelId="{4D5A2A6F-234B-4929-9CCF-8CF3755C3086}" type="presOf" srcId="{3D94716D-4F41-44B1-8235-CC9D2C4E36D8}" destId="{E8D418F5-4DED-4AB1-B188-E69839821F14}" srcOrd="0" destOrd="0" presId="urn:microsoft.com/office/officeart/2005/8/layout/vList2"/>
    <dgm:cxn modelId="{963E7071-E625-4D97-BACB-281592DB70E1}" type="presOf" srcId="{3EEAD8FB-336E-4462-9C8B-E26CB3FD2AEA}" destId="{ECFBB89D-2B5F-4045-AB18-8EF6F8142B97}" srcOrd="0" destOrd="0" presId="urn:microsoft.com/office/officeart/2005/8/layout/vList2"/>
    <dgm:cxn modelId="{CEC4AAA3-8D5E-4B98-8367-AF46944392BC}" srcId="{E64FF0BD-0FC6-4112-B544-77C283DF6FB2}" destId="{3EEAD8FB-336E-4462-9C8B-E26CB3FD2AEA}" srcOrd="1" destOrd="0" parTransId="{622A94BC-6D6E-450D-A3F2-85694C580EA1}" sibTransId="{F52A4BF0-76F3-46BF-A0E4-72757C446B21}"/>
    <dgm:cxn modelId="{A419B1B2-DACA-4E20-8E04-7105A73DF7AC}" srcId="{E64FF0BD-0FC6-4112-B544-77C283DF6FB2}" destId="{556F3E95-AAA1-4208-89B1-F692DCC6A4B1}" srcOrd="2" destOrd="0" parTransId="{16C9A727-FA8E-46D7-935B-442513B7524B}" sibTransId="{73826B56-5AB2-4345-AC93-66E54A8B47D0}"/>
    <dgm:cxn modelId="{31724ECE-FBD3-4EF1-926E-066625F7BD5D}" srcId="{E64FF0BD-0FC6-4112-B544-77C283DF6FB2}" destId="{3D94716D-4F41-44B1-8235-CC9D2C4E36D8}" srcOrd="0" destOrd="0" parTransId="{2731446C-D5C4-49A2-9938-5772B01306BB}" sibTransId="{7DE00C9A-2AF0-406C-8B88-36A2272D8DA9}"/>
    <dgm:cxn modelId="{A61B73E3-A7A9-43EC-801E-AF945C3E353C}" type="presOf" srcId="{556F3E95-AAA1-4208-89B1-F692DCC6A4B1}" destId="{9A095148-000B-4E89-9F78-EFCE5D421B9B}" srcOrd="0" destOrd="0" presId="urn:microsoft.com/office/officeart/2005/8/layout/vList2"/>
    <dgm:cxn modelId="{33F5385E-72EB-4933-90AB-46BEE2D1DF58}" type="presParOf" srcId="{DB5DE503-25E1-4FBB-8692-544A3E8ECB71}" destId="{E8D418F5-4DED-4AB1-B188-E69839821F14}" srcOrd="0" destOrd="0" presId="urn:microsoft.com/office/officeart/2005/8/layout/vList2"/>
    <dgm:cxn modelId="{1B0C36D4-BF92-435A-8B96-E3451B8A6093}" type="presParOf" srcId="{DB5DE503-25E1-4FBB-8692-544A3E8ECB71}" destId="{17EFD45A-CD55-4E23-BBC6-39F73D0F14A0}" srcOrd="1" destOrd="0" presId="urn:microsoft.com/office/officeart/2005/8/layout/vList2"/>
    <dgm:cxn modelId="{5E938914-3512-45AD-B39F-93A2EEFC6E9B}" type="presParOf" srcId="{DB5DE503-25E1-4FBB-8692-544A3E8ECB71}" destId="{ECFBB89D-2B5F-4045-AB18-8EF6F8142B97}" srcOrd="2" destOrd="0" presId="urn:microsoft.com/office/officeart/2005/8/layout/vList2"/>
    <dgm:cxn modelId="{8FF9DBF4-90A0-4A05-ABFD-9AA940367550}" type="presParOf" srcId="{DB5DE503-25E1-4FBB-8692-544A3E8ECB71}" destId="{55DEFF63-C806-4CDE-AF91-494C8D243A47}" srcOrd="3" destOrd="0" presId="urn:microsoft.com/office/officeart/2005/8/layout/vList2"/>
    <dgm:cxn modelId="{C648B918-A025-486B-8578-89282BE4CBBB}" type="presParOf" srcId="{DB5DE503-25E1-4FBB-8692-544A3E8ECB71}" destId="{9A095148-000B-4E89-9F78-EFCE5D421B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23C102-E4F2-4593-A042-1B98C7D70735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A25A46-43B5-400A-AEB1-680339A6874F}">
      <dgm:prSet/>
      <dgm:spPr/>
      <dgm:t>
        <a:bodyPr/>
        <a:lstStyle/>
        <a:p>
          <a:r>
            <a:rPr lang="en-GB" b="1" dirty="0"/>
            <a:t>Objectives Met</a:t>
          </a:r>
        </a:p>
        <a:p>
          <a:r>
            <a:rPr lang="en-GB" dirty="0"/>
            <a:t>Built a reproducible pipeline to predict first-stage landing success and surface the drivers (orbit, payload, site, flight maturity).</a:t>
          </a:r>
          <a:endParaRPr lang="en-US" dirty="0"/>
        </a:p>
      </dgm:t>
    </dgm:pt>
    <dgm:pt modelId="{01D1FD7A-BB71-4590-BAD9-874503129D14}" type="parTrans" cxnId="{3677A242-FF18-440B-818E-291A63488F26}">
      <dgm:prSet/>
      <dgm:spPr/>
      <dgm:t>
        <a:bodyPr/>
        <a:lstStyle/>
        <a:p>
          <a:endParaRPr lang="en-US"/>
        </a:p>
      </dgm:t>
    </dgm:pt>
    <dgm:pt modelId="{1D50ED10-75FF-4674-B6BC-C0A91EE10A84}" type="sibTrans" cxnId="{3677A242-FF18-440B-818E-291A63488F26}">
      <dgm:prSet/>
      <dgm:spPr/>
      <dgm:t>
        <a:bodyPr/>
        <a:lstStyle/>
        <a:p>
          <a:endParaRPr lang="en-US"/>
        </a:p>
      </dgm:t>
    </dgm:pt>
    <dgm:pt modelId="{B05E6ED2-2C07-4B65-B849-BCD3B2B3BA07}">
      <dgm:prSet/>
      <dgm:spPr/>
      <dgm:t>
        <a:bodyPr/>
        <a:lstStyle/>
        <a:p>
          <a:r>
            <a:rPr lang="en-GB" b="1" dirty="0"/>
            <a:t>Key Findings</a:t>
          </a:r>
        </a:p>
        <a:p>
          <a:r>
            <a:rPr lang="en-GB" dirty="0"/>
            <a:t>Success climbed sharply after 2017; heavier/GTO missions are harder; site differences have narrowed; flight number (experience) matters.</a:t>
          </a:r>
          <a:endParaRPr lang="en-US" dirty="0"/>
        </a:p>
      </dgm:t>
    </dgm:pt>
    <dgm:pt modelId="{D24E9EA8-55E9-48AB-AD9F-01D61AEB5305}" type="parTrans" cxnId="{989C5111-2134-437B-952E-E0BD226CFD51}">
      <dgm:prSet/>
      <dgm:spPr/>
      <dgm:t>
        <a:bodyPr/>
        <a:lstStyle/>
        <a:p>
          <a:endParaRPr lang="en-US"/>
        </a:p>
      </dgm:t>
    </dgm:pt>
    <dgm:pt modelId="{DD77A069-C7BA-43AA-A303-B50AFD13A449}" type="sibTrans" cxnId="{989C5111-2134-437B-952E-E0BD226CFD51}">
      <dgm:prSet/>
      <dgm:spPr/>
      <dgm:t>
        <a:bodyPr/>
        <a:lstStyle/>
        <a:p>
          <a:endParaRPr lang="en-US"/>
        </a:p>
      </dgm:t>
    </dgm:pt>
    <dgm:pt modelId="{B85062CF-F422-4094-B020-B849B4B6ABAB}">
      <dgm:prSet/>
      <dgm:spPr/>
      <dgm:t>
        <a:bodyPr/>
        <a:lstStyle/>
        <a:p>
          <a:r>
            <a:rPr lang="en-GB" b="1" dirty="0"/>
            <a:t>Modelling Result</a:t>
          </a:r>
        </a:p>
        <a:p>
          <a:r>
            <a:rPr lang="en-GB" dirty="0"/>
            <a:t>Simple classifiers (best = Linear SVM) achieve ~83–90% held-out accuracy with few false positives—useful for pricing &amp; bid risk.</a:t>
          </a:r>
          <a:endParaRPr lang="en-US" dirty="0"/>
        </a:p>
      </dgm:t>
    </dgm:pt>
    <dgm:pt modelId="{5BDDF906-7C6D-49F3-A7A2-7D663491CFB1}" type="parTrans" cxnId="{8C18BCC1-441E-4E37-BB0D-1AED7FD0ABCF}">
      <dgm:prSet/>
      <dgm:spPr/>
      <dgm:t>
        <a:bodyPr/>
        <a:lstStyle/>
        <a:p>
          <a:endParaRPr lang="en-US"/>
        </a:p>
      </dgm:t>
    </dgm:pt>
    <dgm:pt modelId="{C49E1FE7-49E2-42A0-B366-23E3C199758A}" type="sibTrans" cxnId="{8C18BCC1-441E-4E37-BB0D-1AED7FD0ABCF}">
      <dgm:prSet/>
      <dgm:spPr/>
      <dgm:t>
        <a:bodyPr/>
        <a:lstStyle/>
        <a:p>
          <a:endParaRPr lang="en-US"/>
        </a:p>
      </dgm:t>
    </dgm:pt>
    <dgm:pt modelId="{D3E8BAC5-F647-4E1F-9630-2CD752FB0C52}">
      <dgm:prSet/>
      <dgm:spPr/>
      <dgm:t>
        <a:bodyPr/>
        <a:lstStyle/>
        <a:p>
          <a:r>
            <a:rPr lang="en-GB" b="1" dirty="0"/>
            <a:t>Business Impact</a:t>
          </a:r>
        </a:p>
        <a:p>
          <a:r>
            <a:rPr lang="en-GB" dirty="0"/>
            <a:t>Enables evidence-based launch pricing, scenario analysis by mission type, and competitive bids for alternate providers.</a:t>
          </a:r>
          <a:endParaRPr lang="en-US" dirty="0"/>
        </a:p>
      </dgm:t>
    </dgm:pt>
    <dgm:pt modelId="{B1C25CCF-45D7-4BDB-8CD7-3C2D395D9AED}" type="parTrans" cxnId="{EA702661-E2D3-49E2-B567-541AA33452A5}">
      <dgm:prSet/>
      <dgm:spPr/>
      <dgm:t>
        <a:bodyPr/>
        <a:lstStyle/>
        <a:p>
          <a:endParaRPr lang="en-US"/>
        </a:p>
      </dgm:t>
    </dgm:pt>
    <dgm:pt modelId="{67F05644-3A84-4C8A-A651-5731EEAC5A3C}" type="sibTrans" cxnId="{EA702661-E2D3-49E2-B567-541AA33452A5}">
      <dgm:prSet/>
      <dgm:spPr/>
      <dgm:t>
        <a:bodyPr/>
        <a:lstStyle/>
        <a:p>
          <a:endParaRPr lang="en-US"/>
        </a:p>
      </dgm:t>
    </dgm:pt>
    <dgm:pt modelId="{F73E4215-E2CB-454A-BE2D-C44B14BF2E19}">
      <dgm:prSet/>
      <dgm:spPr/>
      <dgm:t>
        <a:bodyPr/>
        <a:lstStyle/>
        <a:p>
          <a:r>
            <a:rPr lang="en-GB" b="1" dirty="0"/>
            <a:t>Limitations</a:t>
          </a:r>
        </a:p>
        <a:p>
          <a:r>
            <a:rPr lang="en-GB" dirty="0"/>
            <a:t>Modest sample size; public data noise; payload/mission details partially observed (e.g., exact landing method, weather).</a:t>
          </a:r>
          <a:endParaRPr lang="en-US" dirty="0"/>
        </a:p>
      </dgm:t>
    </dgm:pt>
    <dgm:pt modelId="{055FFE0B-B71D-43F9-A41B-F98332D9FE38}" type="parTrans" cxnId="{EA56ECC2-6A1C-40BD-98D5-8BC8BEE07AAE}">
      <dgm:prSet/>
      <dgm:spPr/>
      <dgm:t>
        <a:bodyPr/>
        <a:lstStyle/>
        <a:p>
          <a:endParaRPr lang="en-US"/>
        </a:p>
      </dgm:t>
    </dgm:pt>
    <dgm:pt modelId="{71AD1C9B-C45A-4A88-9E83-235439B35CE7}" type="sibTrans" cxnId="{EA56ECC2-6A1C-40BD-98D5-8BC8BEE07AAE}">
      <dgm:prSet/>
      <dgm:spPr/>
      <dgm:t>
        <a:bodyPr/>
        <a:lstStyle/>
        <a:p>
          <a:endParaRPr lang="en-US"/>
        </a:p>
      </dgm:t>
    </dgm:pt>
    <dgm:pt modelId="{CF91CDE6-1BF3-478F-B58B-4259FAE5D410}">
      <dgm:prSet/>
      <dgm:spPr/>
      <dgm:t>
        <a:bodyPr/>
        <a:lstStyle/>
        <a:p>
          <a:r>
            <a:rPr lang="en-GB" b="1" dirty="0"/>
            <a:t>What’s Next</a:t>
          </a:r>
        </a:p>
        <a:p>
          <a:r>
            <a:rPr lang="en-GB" dirty="0"/>
            <a:t>Add booster age/propellant margins, weather/sea-state, and landing method; calibrate probabilities; deploy a lightweight Dash app + scheduled data refresh.</a:t>
          </a:r>
          <a:endParaRPr lang="en-US" dirty="0"/>
        </a:p>
      </dgm:t>
    </dgm:pt>
    <dgm:pt modelId="{F8E95117-2BA4-40F6-AC4B-47100FDFA3FE}" type="parTrans" cxnId="{0646EDC0-C571-4010-BF30-FCC884A99A12}">
      <dgm:prSet/>
      <dgm:spPr/>
      <dgm:t>
        <a:bodyPr/>
        <a:lstStyle/>
        <a:p>
          <a:endParaRPr lang="en-US"/>
        </a:p>
      </dgm:t>
    </dgm:pt>
    <dgm:pt modelId="{02BC0316-0E22-46D0-95E8-5CECF1358966}" type="sibTrans" cxnId="{0646EDC0-C571-4010-BF30-FCC884A99A12}">
      <dgm:prSet/>
      <dgm:spPr/>
      <dgm:t>
        <a:bodyPr/>
        <a:lstStyle/>
        <a:p>
          <a:endParaRPr lang="en-US"/>
        </a:p>
      </dgm:t>
    </dgm:pt>
    <dgm:pt modelId="{991CC1F1-2820-479D-B8B9-A666E4D01CBB}" type="pres">
      <dgm:prSet presAssocID="{E123C102-E4F2-4593-A042-1B98C7D70735}" presName="diagram" presStyleCnt="0">
        <dgm:presLayoutVars>
          <dgm:dir/>
          <dgm:resizeHandles val="exact"/>
        </dgm:presLayoutVars>
      </dgm:prSet>
      <dgm:spPr/>
    </dgm:pt>
    <dgm:pt modelId="{7D993B2F-1950-42D4-9457-21256B32981E}" type="pres">
      <dgm:prSet presAssocID="{F0A25A46-43B5-400A-AEB1-680339A6874F}" presName="node" presStyleLbl="node1" presStyleIdx="0" presStyleCnt="6" custLinFactNeighborX="-309">
        <dgm:presLayoutVars>
          <dgm:bulletEnabled val="1"/>
        </dgm:presLayoutVars>
      </dgm:prSet>
      <dgm:spPr/>
    </dgm:pt>
    <dgm:pt modelId="{D027B9B1-0BCA-48E2-A341-75B25B898E99}" type="pres">
      <dgm:prSet presAssocID="{1D50ED10-75FF-4674-B6BC-C0A91EE10A84}" presName="sibTrans" presStyleCnt="0"/>
      <dgm:spPr/>
    </dgm:pt>
    <dgm:pt modelId="{CFFA6510-B109-417E-912E-C77249A53C09}" type="pres">
      <dgm:prSet presAssocID="{B05E6ED2-2C07-4B65-B849-BCD3B2B3BA07}" presName="node" presStyleLbl="node1" presStyleIdx="1" presStyleCnt="6">
        <dgm:presLayoutVars>
          <dgm:bulletEnabled val="1"/>
        </dgm:presLayoutVars>
      </dgm:prSet>
      <dgm:spPr/>
    </dgm:pt>
    <dgm:pt modelId="{0C12A210-FDED-4395-B92C-88D1F1BE4507}" type="pres">
      <dgm:prSet presAssocID="{DD77A069-C7BA-43AA-A303-B50AFD13A449}" presName="sibTrans" presStyleCnt="0"/>
      <dgm:spPr/>
    </dgm:pt>
    <dgm:pt modelId="{06B318B6-E47B-47E9-9261-A3945C5A542D}" type="pres">
      <dgm:prSet presAssocID="{B85062CF-F422-4094-B020-B849B4B6ABAB}" presName="node" presStyleLbl="node1" presStyleIdx="2" presStyleCnt="6">
        <dgm:presLayoutVars>
          <dgm:bulletEnabled val="1"/>
        </dgm:presLayoutVars>
      </dgm:prSet>
      <dgm:spPr/>
    </dgm:pt>
    <dgm:pt modelId="{8533978E-505A-4CE4-894F-1508D070DBFA}" type="pres">
      <dgm:prSet presAssocID="{C49E1FE7-49E2-42A0-B366-23E3C199758A}" presName="sibTrans" presStyleCnt="0"/>
      <dgm:spPr/>
    </dgm:pt>
    <dgm:pt modelId="{7109F9D6-3B89-4B86-887A-B76C7F99CFEF}" type="pres">
      <dgm:prSet presAssocID="{D3E8BAC5-F647-4E1F-9630-2CD752FB0C52}" presName="node" presStyleLbl="node1" presStyleIdx="3" presStyleCnt="6">
        <dgm:presLayoutVars>
          <dgm:bulletEnabled val="1"/>
        </dgm:presLayoutVars>
      </dgm:prSet>
      <dgm:spPr/>
    </dgm:pt>
    <dgm:pt modelId="{D1DFBFBE-A03C-4D4A-95C8-415FC0612BD5}" type="pres">
      <dgm:prSet presAssocID="{67F05644-3A84-4C8A-A651-5731EEAC5A3C}" presName="sibTrans" presStyleCnt="0"/>
      <dgm:spPr/>
    </dgm:pt>
    <dgm:pt modelId="{A127E717-A815-45C1-8F04-3D6956B4AE40}" type="pres">
      <dgm:prSet presAssocID="{F73E4215-E2CB-454A-BE2D-C44B14BF2E19}" presName="node" presStyleLbl="node1" presStyleIdx="4" presStyleCnt="6">
        <dgm:presLayoutVars>
          <dgm:bulletEnabled val="1"/>
        </dgm:presLayoutVars>
      </dgm:prSet>
      <dgm:spPr/>
    </dgm:pt>
    <dgm:pt modelId="{1407C7E9-22A3-41A2-8C0D-0655B1CFA0CE}" type="pres">
      <dgm:prSet presAssocID="{71AD1C9B-C45A-4A88-9E83-235439B35CE7}" presName="sibTrans" presStyleCnt="0"/>
      <dgm:spPr/>
    </dgm:pt>
    <dgm:pt modelId="{10D5013F-B2D4-4688-A6A4-7AE94793DB09}" type="pres">
      <dgm:prSet presAssocID="{CF91CDE6-1BF3-478F-B58B-4259FAE5D410}" presName="node" presStyleLbl="node1" presStyleIdx="5" presStyleCnt="6">
        <dgm:presLayoutVars>
          <dgm:bulletEnabled val="1"/>
        </dgm:presLayoutVars>
      </dgm:prSet>
      <dgm:spPr/>
    </dgm:pt>
  </dgm:ptLst>
  <dgm:cxnLst>
    <dgm:cxn modelId="{989C5111-2134-437B-952E-E0BD226CFD51}" srcId="{E123C102-E4F2-4593-A042-1B98C7D70735}" destId="{B05E6ED2-2C07-4B65-B849-BCD3B2B3BA07}" srcOrd="1" destOrd="0" parTransId="{D24E9EA8-55E9-48AB-AD9F-01D61AEB5305}" sibTransId="{DD77A069-C7BA-43AA-A303-B50AFD13A449}"/>
    <dgm:cxn modelId="{0D9FFA5F-A75F-4057-B611-8663CCE47D50}" type="presOf" srcId="{B85062CF-F422-4094-B020-B849B4B6ABAB}" destId="{06B318B6-E47B-47E9-9261-A3945C5A542D}" srcOrd="0" destOrd="0" presId="urn:microsoft.com/office/officeart/2005/8/layout/default"/>
    <dgm:cxn modelId="{EA702661-E2D3-49E2-B567-541AA33452A5}" srcId="{E123C102-E4F2-4593-A042-1B98C7D70735}" destId="{D3E8BAC5-F647-4E1F-9630-2CD752FB0C52}" srcOrd="3" destOrd="0" parTransId="{B1C25CCF-45D7-4BDB-8CD7-3C2D395D9AED}" sibTransId="{67F05644-3A84-4C8A-A651-5731EEAC5A3C}"/>
    <dgm:cxn modelId="{3677A242-FF18-440B-818E-291A63488F26}" srcId="{E123C102-E4F2-4593-A042-1B98C7D70735}" destId="{F0A25A46-43B5-400A-AEB1-680339A6874F}" srcOrd="0" destOrd="0" parTransId="{01D1FD7A-BB71-4590-BAD9-874503129D14}" sibTransId="{1D50ED10-75FF-4674-B6BC-C0A91EE10A84}"/>
    <dgm:cxn modelId="{49A73A4E-A75A-402D-9EAF-321C1F3A6730}" type="presOf" srcId="{F73E4215-E2CB-454A-BE2D-C44B14BF2E19}" destId="{A127E717-A815-45C1-8F04-3D6956B4AE40}" srcOrd="0" destOrd="0" presId="urn:microsoft.com/office/officeart/2005/8/layout/default"/>
    <dgm:cxn modelId="{1D770A81-44F4-4C91-95F3-BF5C3E9C6ED7}" type="presOf" srcId="{E123C102-E4F2-4593-A042-1B98C7D70735}" destId="{991CC1F1-2820-479D-B8B9-A666E4D01CBB}" srcOrd="0" destOrd="0" presId="urn:microsoft.com/office/officeart/2005/8/layout/default"/>
    <dgm:cxn modelId="{F88CF689-820D-43ED-8FC1-A78C8047861B}" type="presOf" srcId="{B05E6ED2-2C07-4B65-B849-BCD3B2B3BA07}" destId="{CFFA6510-B109-417E-912E-C77249A53C09}" srcOrd="0" destOrd="0" presId="urn:microsoft.com/office/officeart/2005/8/layout/default"/>
    <dgm:cxn modelId="{7FBC49BD-4B9B-4FB4-870D-46897FF7498F}" type="presOf" srcId="{D3E8BAC5-F647-4E1F-9630-2CD752FB0C52}" destId="{7109F9D6-3B89-4B86-887A-B76C7F99CFEF}" srcOrd="0" destOrd="0" presId="urn:microsoft.com/office/officeart/2005/8/layout/default"/>
    <dgm:cxn modelId="{0646EDC0-C571-4010-BF30-FCC884A99A12}" srcId="{E123C102-E4F2-4593-A042-1B98C7D70735}" destId="{CF91CDE6-1BF3-478F-B58B-4259FAE5D410}" srcOrd="5" destOrd="0" parTransId="{F8E95117-2BA4-40F6-AC4B-47100FDFA3FE}" sibTransId="{02BC0316-0E22-46D0-95E8-5CECF1358966}"/>
    <dgm:cxn modelId="{8C18BCC1-441E-4E37-BB0D-1AED7FD0ABCF}" srcId="{E123C102-E4F2-4593-A042-1B98C7D70735}" destId="{B85062CF-F422-4094-B020-B849B4B6ABAB}" srcOrd="2" destOrd="0" parTransId="{5BDDF906-7C6D-49F3-A7A2-7D663491CFB1}" sibTransId="{C49E1FE7-49E2-42A0-B366-23E3C199758A}"/>
    <dgm:cxn modelId="{EA56ECC2-6A1C-40BD-98D5-8BC8BEE07AAE}" srcId="{E123C102-E4F2-4593-A042-1B98C7D70735}" destId="{F73E4215-E2CB-454A-BE2D-C44B14BF2E19}" srcOrd="4" destOrd="0" parTransId="{055FFE0B-B71D-43F9-A41B-F98332D9FE38}" sibTransId="{71AD1C9B-C45A-4A88-9E83-235439B35CE7}"/>
    <dgm:cxn modelId="{55783BC8-D497-4481-9219-A92CF5DAF773}" type="presOf" srcId="{CF91CDE6-1BF3-478F-B58B-4259FAE5D410}" destId="{10D5013F-B2D4-4688-A6A4-7AE94793DB09}" srcOrd="0" destOrd="0" presId="urn:microsoft.com/office/officeart/2005/8/layout/default"/>
    <dgm:cxn modelId="{54AC20F0-556D-4CB6-B57C-553E1612467D}" type="presOf" srcId="{F0A25A46-43B5-400A-AEB1-680339A6874F}" destId="{7D993B2F-1950-42D4-9457-21256B32981E}" srcOrd="0" destOrd="0" presId="urn:microsoft.com/office/officeart/2005/8/layout/default"/>
    <dgm:cxn modelId="{EBBA57A2-4DDD-4E51-BD95-CCEAEC440A22}" type="presParOf" srcId="{991CC1F1-2820-479D-B8B9-A666E4D01CBB}" destId="{7D993B2F-1950-42D4-9457-21256B32981E}" srcOrd="0" destOrd="0" presId="urn:microsoft.com/office/officeart/2005/8/layout/default"/>
    <dgm:cxn modelId="{29E395BF-D03E-46D0-A9F2-4A13B1CFF5D0}" type="presParOf" srcId="{991CC1F1-2820-479D-B8B9-A666E4D01CBB}" destId="{D027B9B1-0BCA-48E2-A341-75B25B898E99}" srcOrd="1" destOrd="0" presId="urn:microsoft.com/office/officeart/2005/8/layout/default"/>
    <dgm:cxn modelId="{408F6C32-21DA-43EE-A599-7FD5774E82C0}" type="presParOf" srcId="{991CC1F1-2820-479D-B8B9-A666E4D01CBB}" destId="{CFFA6510-B109-417E-912E-C77249A53C09}" srcOrd="2" destOrd="0" presId="urn:microsoft.com/office/officeart/2005/8/layout/default"/>
    <dgm:cxn modelId="{AE58B1E7-5249-42D5-8061-B719628A4739}" type="presParOf" srcId="{991CC1F1-2820-479D-B8B9-A666E4D01CBB}" destId="{0C12A210-FDED-4395-B92C-88D1F1BE4507}" srcOrd="3" destOrd="0" presId="urn:microsoft.com/office/officeart/2005/8/layout/default"/>
    <dgm:cxn modelId="{DA632720-2146-4F21-B119-ABABB76C3F78}" type="presParOf" srcId="{991CC1F1-2820-479D-B8B9-A666E4D01CBB}" destId="{06B318B6-E47B-47E9-9261-A3945C5A542D}" srcOrd="4" destOrd="0" presId="urn:microsoft.com/office/officeart/2005/8/layout/default"/>
    <dgm:cxn modelId="{DDC131EC-E7AD-49B6-BF45-BA960CBBA11C}" type="presParOf" srcId="{991CC1F1-2820-479D-B8B9-A666E4D01CBB}" destId="{8533978E-505A-4CE4-894F-1508D070DBFA}" srcOrd="5" destOrd="0" presId="urn:microsoft.com/office/officeart/2005/8/layout/default"/>
    <dgm:cxn modelId="{177699D5-4428-417E-B6F5-D9348DA63354}" type="presParOf" srcId="{991CC1F1-2820-479D-B8B9-A666E4D01CBB}" destId="{7109F9D6-3B89-4B86-887A-B76C7F99CFEF}" srcOrd="6" destOrd="0" presId="urn:microsoft.com/office/officeart/2005/8/layout/default"/>
    <dgm:cxn modelId="{CCC6F8B9-0813-4DC4-A201-D58953E7A10A}" type="presParOf" srcId="{991CC1F1-2820-479D-B8B9-A666E4D01CBB}" destId="{D1DFBFBE-A03C-4D4A-95C8-415FC0612BD5}" srcOrd="7" destOrd="0" presId="urn:microsoft.com/office/officeart/2005/8/layout/default"/>
    <dgm:cxn modelId="{727F88BA-6093-4123-9B9D-AC8B103D5C53}" type="presParOf" srcId="{991CC1F1-2820-479D-B8B9-A666E4D01CBB}" destId="{A127E717-A815-45C1-8F04-3D6956B4AE40}" srcOrd="8" destOrd="0" presId="urn:microsoft.com/office/officeart/2005/8/layout/default"/>
    <dgm:cxn modelId="{2EFC75E6-C583-4E3C-8200-BE9E7689F099}" type="presParOf" srcId="{991CC1F1-2820-479D-B8B9-A666E4D01CBB}" destId="{1407C7E9-22A3-41A2-8C0D-0655B1CFA0CE}" srcOrd="9" destOrd="0" presId="urn:microsoft.com/office/officeart/2005/8/layout/default"/>
    <dgm:cxn modelId="{EEC2A04F-0EFB-46A8-A81E-44744594C9BA}" type="presParOf" srcId="{991CC1F1-2820-479D-B8B9-A666E4D01CBB}" destId="{10D5013F-B2D4-4688-A6A4-7AE94793DB0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8BE63-43F2-4F36-AF0C-077F8155BBBB}">
      <dsp:nvSpPr>
        <dsp:cNvPr id="0" name=""/>
        <dsp:cNvSpPr/>
      </dsp:nvSpPr>
      <dsp:spPr>
        <a:xfrm>
          <a:off x="1069839" y="82354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1C290-A868-4580-A24A-090A59F91CFA}">
      <dsp:nvSpPr>
        <dsp:cNvPr id="0" name=""/>
        <dsp:cNvSpPr/>
      </dsp:nvSpPr>
      <dsp:spPr>
        <a:xfrm>
          <a:off x="574839" y="2077372"/>
          <a:ext cx="1800000" cy="170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Objective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solidFill>
                <a:schemeClr val="tx1">
                  <a:lumMod val="65000"/>
                  <a:lumOff val="35000"/>
                </a:schemeClr>
              </a:solidFill>
            </a:rPr>
            <a:t>Estimate landing probability to support pricing / bid risk.</a:t>
          </a:r>
          <a:endParaRPr lang="en-US" sz="17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574839" y="2077372"/>
        <a:ext cx="1800000" cy="1701562"/>
      </dsp:txXfrm>
    </dsp:sp>
    <dsp:sp modelId="{58A33A4A-FCC8-42AB-8B3B-717BC0E9DD4B}">
      <dsp:nvSpPr>
        <dsp:cNvPr id="0" name=""/>
        <dsp:cNvSpPr/>
      </dsp:nvSpPr>
      <dsp:spPr>
        <a:xfrm>
          <a:off x="3184839" y="82354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2BFC7-1AB5-4848-8700-0111D274548B}">
      <dsp:nvSpPr>
        <dsp:cNvPr id="0" name=""/>
        <dsp:cNvSpPr/>
      </dsp:nvSpPr>
      <dsp:spPr>
        <a:xfrm>
          <a:off x="2689839" y="2077372"/>
          <a:ext cx="1800000" cy="170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Top Findings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+mn-ea"/>
              <a:cs typeface="+mn-cs"/>
            </a:rPr>
            <a:t>Success improved post-2017; payload / orbit matter; site differences narrowed.</a:t>
          </a:r>
          <a:endParaRPr lang="en-US" sz="1700" kern="1200" dirty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2689839" y="2077372"/>
        <a:ext cx="1800000" cy="1701562"/>
      </dsp:txXfrm>
    </dsp:sp>
    <dsp:sp modelId="{13A1A7D0-9A4D-42C0-9053-ACBDC30864E9}">
      <dsp:nvSpPr>
        <dsp:cNvPr id="0" name=""/>
        <dsp:cNvSpPr/>
      </dsp:nvSpPr>
      <dsp:spPr>
        <a:xfrm>
          <a:off x="5299840" y="82354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748C7-071E-47B5-98CF-3DC64C5B5933}">
      <dsp:nvSpPr>
        <dsp:cNvPr id="0" name=""/>
        <dsp:cNvSpPr/>
      </dsp:nvSpPr>
      <dsp:spPr>
        <a:xfrm>
          <a:off x="4804840" y="2077372"/>
          <a:ext cx="1800000" cy="170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Headline Metric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+mn-ea"/>
              <a:cs typeface="+mn-cs"/>
            </a:rPr>
            <a:t>Model achieves ~83% accuracy on held-out data.</a:t>
          </a:r>
          <a:endParaRPr lang="en-US" sz="1700" kern="1200" dirty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4804840" y="2077372"/>
        <a:ext cx="1800000" cy="1701562"/>
      </dsp:txXfrm>
    </dsp:sp>
    <dsp:sp modelId="{DE5FF7CB-A3DD-4E18-8210-F6DBCB245FC3}">
      <dsp:nvSpPr>
        <dsp:cNvPr id="0" name=""/>
        <dsp:cNvSpPr/>
      </dsp:nvSpPr>
      <dsp:spPr>
        <a:xfrm>
          <a:off x="7414840" y="82354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D74A6-A458-4697-878F-940127D3AFB9}">
      <dsp:nvSpPr>
        <dsp:cNvPr id="0" name=""/>
        <dsp:cNvSpPr/>
      </dsp:nvSpPr>
      <dsp:spPr>
        <a:xfrm>
          <a:off x="6919840" y="2077372"/>
          <a:ext cx="1800000" cy="170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Business Impact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+mn-ea"/>
              <a:cs typeface="+mn-cs"/>
            </a:rPr>
            <a:t>Enables sharper pricing while reducing downside risk on challenging profiles.</a:t>
          </a:r>
          <a:endParaRPr lang="en-US" sz="1700" kern="1200" dirty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6919840" y="2077372"/>
        <a:ext cx="1800000" cy="1701562"/>
      </dsp:txXfrm>
    </dsp:sp>
    <dsp:sp modelId="{1BAA3EA7-B12E-485B-A183-56F2AE838AD1}">
      <dsp:nvSpPr>
        <dsp:cNvPr id="0" name=""/>
        <dsp:cNvSpPr/>
      </dsp:nvSpPr>
      <dsp:spPr>
        <a:xfrm>
          <a:off x="9529840" y="82354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796FB-E788-4F9C-BE24-3DB3E3BAFA71}">
      <dsp:nvSpPr>
        <dsp:cNvPr id="0" name=""/>
        <dsp:cNvSpPr/>
      </dsp:nvSpPr>
      <dsp:spPr>
        <a:xfrm>
          <a:off x="9034840" y="2077372"/>
          <a:ext cx="1800000" cy="170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So What?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+mn-ea"/>
              <a:cs typeface="+mn-cs"/>
            </a:rPr>
            <a:t>Supports risk-aware, competitive proposals.</a:t>
          </a:r>
          <a:endParaRPr lang="en-US" sz="1700" kern="120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9034840" y="2077372"/>
        <a:ext cx="1800000" cy="1701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60D50-7ADD-4A89-AB8C-D1F530293A6E}">
      <dsp:nvSpPr>
        <dsp:cNvPr id="0" name=""/>
        <dsp:cNvSpPr/>
      </dsp:nvSpPr>
      <dsp:spPr>
        <a:xfrm rot="5400000">
          <a:off x="1735640" y="1183325"/>
          <a:ext cx="1852506" cy="2233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5A5AC-EEE1-4977-B8E5-34B073075E75}">
      <dsp:nvSpPr>
        <dsp:cNvPr id="0" name=""/>
        <dsp:cNvSpPr/>
      </dsp:nvSpPr>
      <dsp:spPr>
        <a:xfrm>
          <a:off x="2161113" y="50"/>
          <a:ext cx="2481798" cy="1489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Sources</a:t>
          </a:r>
          <a:r>
            <a:rPr lang="en-US" sz="1500" kern="1200" dirty="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SpaceX REST API (launches/rockets/payloads) + Wikipedia pages (launch sites/orbit context).</a:t>
          </a:r>
        </a:p>
      </dsp:txBody>
      <dsp:txXfrm>
        <a:off x="2204727" y="43664"/>
        <a:ext cx="2394570" cy="1401850"/>
      </dsp:txXfrm>
    </dsp:sp>
    <dsp:sp modelId="{B1C2BB21-715C-4178-885E-062AA0A48787}">
      <dsp:nvSpPr>
        <dsp:cNvPr id="0" name=""/>
        <dsp:cNvSpPr/>
      </dsp:nvSpPr>
      <dsp:spPr>
        <a:xfrm rot="5400000">
          <a:off x="1735640" y="3044674"/>
          <a:ext cx="1852506" cy="2233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212CB-2938-4FD5-9690-E3E25F8B613F}">
      <dsp:nvSpPr>
        <dsp:cNvPr id="0" name=""/>
        <dsp:cNvSpPr/>
      </dsp:nvSpPr>
      <dsp:spPr>
        <a:xfrm>
          <a:off x="2161113" y="1861399"/>
          <a:ext cx="2481798" cy="1489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Scope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Falcon 9 orbital launches, 2010–2020; exclude Falcon 1 and tests without usable metadata.</a:t>
          </a:r>
        </a:p>
      </dsp:txBody>
      <dsp:txXfrm>
        <a:off x="2204727" y="1905013"/>
        <a:ext cx="2394570" cy="1401850"/>
      </dsp:txXfrm>
    </dsp:sp>
    <dsp:sp modelId="{9A0F1A32-BDAF-4701-A67A-784B8A198523}">
      <dsp:nvSpPr>
        <dsp:cNvPr id="0" name=""/>
        <dsp:cNvSpPr/>
      </dsp:nvSpPr>
      <dsp:spPr>
        <a:xfrm>
          <a:off x="2666314" y="3975348"/>
          <a:ext cx="3291949" cy="2233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4992D-5EA3-4DF7-9220-C9C0655F1B36}">
      <dsp:nvSpPr>
        <dsp:cNvPr id="0" name=""/>
        <dsp:cNvSpPr/>
      </dsp:nvSpPr>
      <dsp:spPr>
        <a:xfrm>
          <a:off x="2161113" y="3722747"/>
          <a:ext cx="2481798" cy="1489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Access Pattern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  <a:r>
            <a:rPr lang="en-US" sz="1500" kern="1200" dirty="0"/>
            <a:t>requests → JSON → </a:t>
          </a:r>
          <a:r>
            <a:rPr lang="en-US" sz="1500" kern="1200" dirty="0" err="1"/>
            <a:t>pandas.json_normalize</a:t>
          </a:r>
          <a:r>
            <a:rPr lang="en-US" sz="1500" kern="1200" dirty="0"/>
            <a:t> → tabular; Wikipedia via requests + </a:t>
          </a:r>
          <a:r>
            <a:rPr lang="en-US" sz="1500" kern="1200" dirty="0" err="1"/>
            <a:t>BeautifulSoup</a:t>
          </a:r>
          <a:r>
            <a:rPr lang="en-US" sz="1500" kern="1200" dirty="0"/>
            <a:t>.</a:t>
          </a:r>
        </a:p>
      </dsp:txBody>
      <dsp:txXfrm>
        <a:off x="2204727" y="3766361"/>
        <a:ext cx="2394570" cy="1401850"/>
      </dsp:txXfrm>
    </dsp:sp>
    <dsp:sp modelId="{D28322BB-21BC-4A55-9969-B679C3F86236}">
      <dsp:nvSpPr>
        <dsp:cNvPr id="0" name=""/>
        <dsp:cNvSpPr/>
      </dsp:nvSpPr>
      <dsp:spPr>
        <a:xfrm rot="16200000">
          <a:off x="5036432" y="3044674"/>
          <a:ext cx="1852506" cy="2233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475F8-2598-48DA-A27B-83A84D1DFDAD}">
      <dsp:nvSpPr>
        <dsp:cNvPr id="0" name=""/>
        <dsp:cNvSpPr/>
      </dsp:nvSpPr>
      <dsp:spPr>
        <a:xfrm>
          <a:off x="5461905" y="3722747"/>
          <a:ext cx="2481798" cy="1489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Keys Used to Join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  <a:r>
            <a:rPr lang="en-US" sz="1500" kern="1200" dirty="0" err="1"/>
            <a:t>flight_number</a:t>
          </a:r>
          <a:r>
            <a:rPr lang="en-US" sz="1500" kern="1200" dirty="0"/>
            <a:t>, rocket.id, payloads[].id, launchpad.id.</a:t>
          </a:r>
        </a:p>
      </dsp:txBody>
      <dsp:txXfrm>
        <a:off x="5505519" y="3766361"/>
        <a:ext cx="2394570" cy="1401850"/>
      </dsp:txXfrm>
    </dsp:sp>
    <dsp:sp modelId="{6963A3BD-5448-4F33-AF0C-52AC6E071196}">
      <dsp:nvSpPr>
        <dsp:cNvPr id="0" name=""/>
        <dsp:cNvSpPr/>
      </dsp:nvSpPr>
      <dsp:spPr>
        <a:xfrm rot="16200000">
          <a:off x="5036432" y="1183325"/>
          <a:ext cx="1852506" cy="223361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0B9D0-59C9-4086-A4F1-DD0A3EF52805}">
      <dsp:nvSpPr>
        <dsp:cNvPr id="0" name=""/>
        <dsp:cNvSpPr/>
      </dsp:nvSpPr>
      <dsp:spPr>
        <a:xfrm>
          <a:off x="5461905" y="1861399"/>
          <a:ext cx="2481798" cy="1489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Quality Checks</a:t>
          </a:r>
          <a:r>
            <a:rPr lang="en-US" sz="1600" kern="1200" dirty="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Record counts by year/site, null-rate audit per field, cross-check site/orbit text vs API.</a:t>
          </a:r>
        </a:p>
      </dsp:txBody>
      <dsp:txXfrm>
        <a:off x="5505519" y="1905013"/>
        <a:ext cx="2394570" cy="1401850"/>
      </dsp:txXfrm>
    </dsp:sp>
    <dsp:sp modelId="{A95560B4-F1D8-4173-A098-282E737435E9}">
      <dsp:nvSpPr>
        <dsp:cNvPr id="0" name=""/>
        <dsp:cNvSpPr/>
      </dsp:nvSpPr>
      <dsp:spPr>
        <a:xfrm>
          <a:off x="5461905" y="50"/>
          <a:ext cx="2481798" cy="1489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Reproducibility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Parameterized notebooks + cached raw JSON; deterministic seeds and version-pinned libs.</a:t>
          </a:r>
        </a:p>
      </dsp:txBody>
      <dsp:txXfrm>
        <a:off x="5505519" y="43664"/>
        <a:ext cx="2394570" cy="14018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55B84-68FA-464F-B105-28DB0B33809D}">
      <dsp:nvSpPr>
        <dsp:cNvPr id="0" name=""/>
        <dsp:cNvSpPr/>
      </dsp:nvSpPr>
      <dsp:spPr>
        <a:xfrm>
          <a:off x="4571033" y="14893"/>
          <a:ext cx="1286370" cy="128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Tools:</a:t>
          </a:r>
          <a:r>
            <a:rPr lang="en-US" sz="1500" kern="1200" dirty="0"/>
            <a:t> Folium (</a:t>
          </a:r>
          <a:r>
            <a:rPr lang="en-US" sz="1500" kern="1200" dirty="0" err="1"/>
            <a:t>MarkerCluster</a:t>
          </a:r>
          <a:r>
            <a:rPr lang="en-US" sz="1500" kern="1200" dirty="0"/>
            <a:t>) + </a:t>
          </a:r>
          <a:r>
            <a:rPr lang="en-US" sz="1500" kern="1200" dirty="0" err="1"/>
            <a:t>Plotly</a:t>
          </a:r>
          <a:r>
            <a:rPr lang="en-US" sz="1500" kern="1200" dirty="0"/>
            <a:t> Dash</a:t>
          </a:r>
        </a:p>
      </dsp:txBody>
      <dsp:txXfrm>
        <a:off x="4571033" y="14893"/>
        <a:ext cx="1286370" cy="1286370"/>
      </dsp:txXfrm>
    </dsp:sp>
    <dsp:sp modelId="{4D7801F8-611C-4DD4-952B-E199205533E7}">
      <dsp:nvSpPr>
        <dsp:cNvPr id="0" name=""/>
        <dsp:cNvSpPr/>
      </dsp:nvSpPr>
      <dsp:spPr>
        <a:xfrm>
          <a:off x="639072" y="1969"/>
          <a:ext cx="6281358" cy="6281358"/>
        </a:xfrm>
        <a:prstGeom prst="circularArrow">
          <a:avLst>
            <a:gd name="adj1" fmla="val 3993"/>
            <a:gd name="adj2" fmla="val 250535"/>
            <a:gd name="adj3" fmla="val 20572151"/>
            <a:gd name="adj4" fmla="val 18984089"/>
            <a:gd name="adj5" fmla="val 4659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97581-F012-49BD-B9FD-278ED35BD240}">
      <dsp:nvSpPr>
        <dsp:cNvPr id="0" name=""/>
        <dsp:cNvSpPr/>
      </dsp:nvSpPr>
      <dsp:spPr>
        <a:xfrm>
          <a:off x="6005500" y="2499463"/>
          <a:ext cx="1286370" cy="128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Inputs:</a:t>
          </a:r>
          <a:r>
            <a:rPr lang="en-US" sz="1500" kern="1200" dirty="0"/>
            <a:t> Launch Site dropdown, Payload Mass slider</a:t>
          </a:r>
        </a:p>
      </dsp:txBody>
      <dsp:txXfrm>
        <a:off x="6005500" y="2499463"/>
        <a:ext cx="1286370" cy="1286370"/>
      </dsp:txXfrm>
    </dsp:sp>
    <dsp:sp modelId="{C069D855-E9A6-4584-84A4-AFB735287732}">
      <dsp:nvSpPr>
        <dsp:cNvPr id="0" name=""/>
        <dsp:cNvSpPr/>
      </dsp:nvSpPr>
      <dsp:spPr>
        <a:xfrm>
          <a:off x="639072" y="1969"/>
          <a:ext cx="6281358" cy="6281358"/>
        </a:xfrm>
        <a:prstGeom prst="circularArrow">
          <a:avLst>
            <a:gd name="adj1" fmla="val 3993"/>
            <a:gd name="adj2" fmla="val 250535"/>
            <a:gd name="adj3" fmla="val 2365376"/>
            <a:gd name="adj4" fmla="val 777314"/>
            <a:gd name="adj5" fmla="val 4659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D1813-783D-4D51-ABF9-EB21EF239757}">
      <dsp:nvSpPr>
        <dsp:cNvPr id="0" name=""/>
        <dsp:cNvSpPr/>
      </dsp:nvSpPr>
      <dsp:spPr>
        <a:xfrm>
          <a:off x="4571033" y="4984032"/>
          <a:ext cx="1286370" cy="128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Outputs:</a:t>
          </a:r>
          <a:r>
            <a:rPr lang="en-US" sz="1500" kern="1200" dirty="0"/>
            <a:t> Success pie (by site), Payload vs Success scatter (orbit hue)</a:t>
          </a:r>
        </a:p>
      </dsp:txBody>
      <dsp:txXfrm>
        <a:off x="4571033" y="4984032"/>
        <a:ext cx="1286370" cy="1286370"/>
      </dsp:txXfrm>
    </dsp:sp>
    <dsp:sp modelId="{3DF417DD-4A00-4F19-B16C-3DFA5E695F47}">
      <dsp:nvSpPr>
        <dsp:cNvPr id="0" name=""/>
        <dsp:cNvSpPr/>
      </dsp:nvSpPr>
      <dsp:spPr>
        <a:xfrm>
          <a:off x="639072" y="1969"/>
          <a:ext cx="6281358" cy="6281358"/>
        </a:xfrm>
        <a:prstGeom prst="circularArrow">
          <a:avLst>
            <a:gd name="adj1" fmla="val 3993"/>
            <a:gd name="adj2" fmla="val 250535"/>
            <a:gd name="adj3" fmla="val 6110083"/>
            <a:gd name="adj4" fmla="val 4439381"/>
            <a:gd name="adj5" fmla="val 4659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8870B-F378-4BD9-BBA5-E1C18BF7DD26}">
      <dsp:nvSpPr>
        <dsp:cNvPr id="0" name=""/>
        <dsp:cNvSpPr/>
      </dsp:nvSpPr>
      <dsp:spPr>
        <a:xfrm>
          <a:off x="1702099" y="4984032"/>
          <a:ext cx="1286370" cy="128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Callbacks:</a:t>
          </a:r>
          <a:r>
            <a:rPr lang="en-US" sz="1500" kern="1200" dirty="0"/>
            <a:t> inputs → filtered data → figures; handles empty states</a:t>
          </a:r>
        </a:p>
      </dsp:txBody>
      <dsp:txXfrm>
        <a:off x="1702099" y="4984032"/>
        <a:ext cx="1286370" cy="1286370"/>
      </dsp:txXfrm>
    </dsp:sp>
    <dsp:sp modelId="{34F8F84C-7FB7-43CE-AB26-E18954CDF1C5}">
      <dsp:nvSpPr>
        <dsp:cNvPr id="0" name=""/>
        <dsp:cNvSpPr/>
      </dsp:nvSpPr>
      <dsp:spPr>
        <a:xfrm>
          <a:off x="639072" y="1969"/>
          <a:ext cx="6281358" cy="6281358"/>
        </a:xfrm>
        <a:prstGeom prst="circularArrow">
          <a:avLst>
            <a:gd name="adj1" fmla="val 3993"/>
            <a:gd name="adj2" fmla="val 250535"/>
            <a:gd name="adj3" fmla="val 9772151"/>
            <a:gd name="adj4" fmla="val 8184089"/>
            <a:gd name="adj5" fmla="val 4659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60BD4-F5BE-4DF3-8A59-1A71F81E351E}">
      <dsp:nvSpPr>
        <dsp:cNvPr id="0" name=""/>
        <dsp:cNvSpPr/>
      </dsp:nvSpPr>
      <dsp:spPr>
        <a:xfrm>
          <a:off x="267633" y="2499463"/>
          <a:ext cx="1286370" cy="128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UX:</a:t>
          </a:r>
          <a:r>
            <a:rPr lang="en-US" sz="1600" kern="1200" dirty="0"/>
            <a:t> clear titles/legends, hover, responsive layout</a:t>
          </a:r>
        </a:p>
      </dsp:txBody>
      <dsp:txXfrm>
        <a:off x="267633" y="2499463"/>
        <a:ext cx="1286370" cy="1286370"/>
      </dsp:txXfrm>
    </dsp:sp>
    <dsp:sp modelId="{C6B24CC2-1557-4A1F-9059-381F8326345F}">
      <dsp:nvSpPr>
        <dsp:cNvPr id="0" name=""/>
        <dsp:cNvSpPr/>
      </dsp:nvSpPr>
      <dsp:spPr>
        <a:xfrm>
          <a:off x="639072" y="1969"/>
          <a:ext cx="6281358" cy="6281358"/>
        </a:xfrm>
        <a:prstGeom prst="circularArrow">
          <a:avLst>
            <a:gd name="adj1" fmla="val 3993"/>
            <a:gd name="adj2" fmla="val 250535"/>
            <a:gd name="adj3" fmla="val 13165376"/>
            <a:gd name="adj4" fmla="val 11577314"/>
            <a:gd name="adj5" fmla="val 4659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266C6-5DDB-41D5-BB1C-C65D2E5619A3}">
      <dsp:nvSpPr>
        <dsp:cNvPr id="0" name=""/>
        <dsp:cNvSpPr/>
      </dsp:nvSpPr>
      <dsp:spPr>
        <a:xfrm>
          <a:off x="1702099" y="14893"/>
          <a:ext cx="1286370" cy="128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Validation:</a:t>
          </a:r>
          <a:r>
            <a:rPr lang="en-US" sz="1700" kern="1200" dirty="0"/>
            <a:t> </a:t>
          </a:r>
          <a:r>
            <a:rPr lang="en-US" sz="1600" kern="1200" dirty="0"/>
            <a:t>interactive counts align with static EDA</a:t>
          </a:r>
        </a:p>
      </dsp:txBody>
      <dsp:txXfrm>
        <a:off x="1702099" y="14893"/>
        <a:ext cx="1286370" cy="1286370"/>
      </dsp:txXfrm>
    </dsp:sp>
    <dsp:sp modelId="{0E7F56D8-E59E-4C86-970A-9697236B8D66}">
      <dsp:nvSpPr>
        <dsp:cNvPr id="0" name=""/>
        <dsp:cNvSpPr/>
      </dsp:nvSpPr>
      <dsp:spPr>
        <a:xfrm>
          <a:off x="639072" y="1969"/>
          <a:ext cx="6281358" cy="6281358"/>
        </a:xfrm>
        <a:prstGeom prst="circularArrow">
          <a:avLst>
            <a:gd name="adj1" fmla="val 3993"/>
            <a:gd name="adj2" fmla="val 250535"/>
            <a:gd name="adj3" fmla="val 16910083"/>
            <a:gd name="adj4" fmla="val 15239381"/>
            <a:gd name="adj5" fmla="val 4659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418F5-4DED-4AB1-B188-E69839821F14}">
      <dsp:nvSpPr>
        <dsp:cNvPr id="0" name=""/>
        <dsp:cNvSpPr/>
      </dsp:nvSpPr>
      <dsp:spPr>
        <a:xfrm>
          <a:off x="0" y="163268"/>
          <a:ext cx="462279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Launch Success Trend by Year</a:t>
          </a:r>
          <a:endParaRPr lang="en-US" sz="2400" kern="1200" dirty="0"/>
        </a:p>
      </dsp:txBody>
      <dsp:txXfrm>
        <a:off x="59399" y="222667"/>
        <a:ext cx="4504001" cy="1098002"/>
      </dsp:txXfrm>
    </dsp:sp>
    <dsp:sp modelId="{ECFBB89D-2B5F-4045-AB18-8EF6F8142B97}">
      <dsp:nvSpPr>
        <dsp:cNvPr id="0" name=""/>
        <dsp:cNvSpPr/>
      </dsp:nvSpPr>
      <dsp:spPr>
        <a:xfrm>
          <a:off x="0" y="1567269"/>
          <a:ext cx="462279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Key Takeaway: </a:t>
          </a:r>
          <a:r>
            <a:rPr lang="en-GB" sz="1800" kern="1200" dirty="0"/>
            <a:t>Success rates climbed sharply after 2017, stabilizing around 80–90% by 2019–2020.</a:t>
          </a:r>
          <a:endParaRPr lang="en-US" sz="2000" kern="1200" dirty="0"/>
        </a:p>
      </dsp:txBody>
      <dsp:txXfrm>
        <a:off x="59399" y="1626668"/>
        <a:ext cx="4504001" cy="1098002"/>
      </dsp:txXfrm>
    </dsp:sp>
    <dsp:sp modelId="{9A095148-000B-4E89-9F78-EFCE5D421B9B}">
      <dsp:nvSpPr>
        <dsp:cNvPr id="0" name=""/>
        <dsp:cNvSpPr/>
      </dsp:nvSpPr>
      <dsp:spPr>
        <a:xfrm>
          <a:off x="0" y="2971269"/>
          <a:ext cx="462279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Risk dropped after 2017; newer missions priced confidently.</a:t>
          </a:r>
          <a:endParaRPr lang="en-US" sz="1800" kern="1200" dirty="0"/>
        </a:p>
      </dsp:txBody>
      <dsp:txXfrm>
        <a:off x="59399" y="3030668"/>
        <a:ext cx="4504001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418F5-4DED-4AB1-B188-E69839821F14}">
      <dsp:nvSpPr>
        <dsp:cNvPr id="0" name=""/>
        <dsp:cNvSpPr/>
      </dsp:nvSpPr>
      <dsp:spPr>
        <a:xfrm>
          <a:off x="0" y="163268"/>
          <a:ext cx="462279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Success Rate by Orbit (mission profile risk)</a:t>
          </a:r>
          <a:endParaRPr lang="en-US" sz="2400" kern="1200" dirty="0"/>
        </a:p>
      </dsp:txBody>
      <dsp:txXfrm>
        <a:off x="59399" y="222667"/>
        <a:ext cx="4504001" cy="1098002"/>
      </dsp:txXfrm>
    </dsp:sp>
    <dsp:sp modelId="{ECFBB89D-2B5F-4045-AB18-8EF6F8142B97}">
      <dsp:nvSpPr>
        <dsp:cNvPr id="0" name=""/>
        <dsp:cNvSpPr/>
      </dsp:nvSpPr>
      <dsp:spPr>
        <a:xfrm>
          <a:off x="0" y="1567269"/>
          <a:ext cx="462279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Key Takeaway: </a:t>
          </a:r>
          <a:r>
            <a:rPr lang="en-GB" sz="1800" kern="1200" dirty="0"/>
            <a:t>Risk varies by orbit: GTO and ISS historically lower; ES-L1/GEO/HEO near perfect in this sample.</a:t>
          </a:r>
          <a:endParaRPr lang="en-US" sz="2000" kern="1200" dirty="0"/>
        </a:p>
      </dsp:txBody>
      <dsp:txXfrm>
        <a:off x="59399" y="1626668"/>
        <a:ext cx="4504001" cy="1098002"/>
      </dsp:txXfrm>
    </dsp:sp>
    <dsp:sp modelId="{9A095148-000B-4E89-9F78-EFCE5D421B9B}">
      <dsp:nvSpPr>
        <dsp:cNvPr id="0" name=""/>
        <dsp:cNvSpPr/>
      </dsp:nvSpPr>
      <dsp:spPr>
        <a:xfrm>
          <a:off x="0" y="2971269"/>
          <a:ext cx="462279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Risk dropped after 2017; newer missions priced confidently.</a:t>
          </a:r>
          <a:endParaRPr lang="en-US" sz="1800" kern="1200" dirty="0"/>
        </a:p>
      </dsp:txBody>
      <dsp:txXfrm>
        <a:off x="59399" y="3030668"/>
        <a:ext cx="4504001" cy="1098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418F5-4DED-4AB1-B188-E69839821F14}">
      <dsp:nvSpPr>
        <dsp:cNvPr id="0" name=""/>
        <dsp:cNvSpPr/>
      </dsp:nvSpPr>
      <dsp:spPr>
        <a:xfrm>
          <a:off x="0" y="163268"/>
          <a:ext cx="462279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Payload Mass vs Orbit (</a:t>
          </a:r>
          <a:r>
            <a:rPr lang="en-GB" sz="2400" b="1" kern="1200" dirty="0" err="1"/>
            <a:t>colored</a:t>
          </a:r>
          <a:r>
            <a:rPr lang="en-GB" sz="2400" b="1" kern="1200" dirty="0"/>
            <a:t> by outcome)</a:t>
          </a:r>
          <a:endParaRPr lang="en-US" sz="2400" kern="1200" dirty="0"/>
        </a:p>
      </dsp:txBody>
      <dsp:txXfrm>
        <a:off x="59399" y="222667"/>
        <a:ext cx="4504001" cy="1098002"/>
      </dsp:txXfrm>
    </dsp:sp>
    <dsp:sp modelId="{ECFBB89D-2B5F-4045-AB18-8EF6F8142B97}">
      <dsp:nvSpPr>
        <dsp:cNvPr id="0" name=""/>
        <dsp:cNvSpPr/>
      </dsp:nvSpPr>
      <dsp:spPr>
        <a:xfrm>
          <a:off x="0" y="1567269"/>
          <a:ext cx="462279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Key Takeaway: H</a:t>
          </a:r>
          <a:r>
            <a:rPr lang="en-GB" sz="1800" kern="1200" dirty="0"/>
            <a:t>eavier payloads in tougher orbits (e.g., GTO/VLEO bands here) correlate with lower success.</a:t>
          </a:r>
          <a:endParaRPr lang="en-US" sz="2000" kern="1200" dirty="0"/>
        </a:p>
      </dsp:txBody>
      <dsp:txXfrm>
        <a:off x="59399" y="1626668"/>
        <a:ext cx="4504001" cy="1098002"/>
      </dsp:txXfrm>
    </dsp:sp>
    <dsp:sp modelId="{9A095148-000B-4E89-9F78-EFCE5D421B9B}">
      <dsp:nvSpPr>
        <dsp:cNvPr id="0" name=""/>
        <dsp:cNvSpPr/>
      </dsp:nvSpPr>
      <dsp:spPr>
        <a:xfrm>
          <a:off x="0" y="2971269"/>
          <a:ext cx="462279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Risk dropped after 2017; newer missions priced confidently.</a:t>
          </a:r>
          <a:endParaRPr lang="en-US" sz="1800" kern="1200" dirty="0"/>
        </a:p>
      </dsp:txBody>
      <dsp:txXfrm>
        <a:off x="59399" y="3030668"/>
        <a:ext cx="4504001" cy="10980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418F5-4DED-4AB1-B188-E69839821F14}">
      <dsp:nvSpPr>
        <dsp:cNvPr id="0" name=""/>
        <dsp:cNvSpPr/>
      </dsp:nvSpPr>
      <dsp:spPr>
        <a:xfrm>
          <a:off x="0" y="4058"/>
          <a:ext cx="4622799" cy="1326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Site Patterns: Volume vs. </a:t>
          </a:r>
          <a:r>
            <a:rPr lang="fr-FR" sz="2400" b="1" kern="1200" dirty="0" err="1"/>
            <a:t>Payload</a:t>
          </a:r>
          <a:r>
            <a:rPr lang="fr-FR" sz="2400" b="1" kern="1200" dirty="0"/>
            <a:t> Mix</a:t>
          </a:r>
          <a:endParaRPr lang="en-US" sz="2400" kern="1200" dirty="0"/>
        </a:p>
      </dsp:txBody>
      <dsp:txXfrm>
        <a:off x="64768" y="68826"/>
        <a:ext cx="4493263" cy="1197244"/>
      </dsp:txXfrm>
    </dsp:sp>
    <dsp:sp modelId="{ECFBB89D-2B5F-4045-AB18-8EF6F8142B97}">
      <dsp:nvSpPr>
        <dsp:cNvPr id="0" name=""/>
        <dsp:cNvSpPr/>
      </dsp:nvSpPr>
      <dsp:spPr>
        <a:xfrm>
          <a:off x="0" y="1512279"/>
          <a:ext cx="4622799" cy="1326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Key Takeaway: </a:t>
          </a:r>
          <a:r>
            <a:rPr lang="en-GB" sz="1800" kern="1200" dirty="0" err="1"/>
            <a:t>SSite</a:t>
          </a:r>
          <a:r>
            <a:rPr lang="en-GB" sz="1800" kern="1200" dirty="0"/>
            <a:t> differences narrow over time; CCAFS SLC-40 carries the most volume; KSC handles heavier payloads with mixed outcomes.</a:t>
          </a:r>
          <a:endParaRPr lang="en-US" sz="2000" kern="1200" dirty="0"/>
        </a:p>
      </dsp:txBody>
      <dsp:txXfrm>
        <a:off x="64768" y="1577047"/>
        <a:ext cx="4493263" cy="1197244"/>
      </dsp:txXfrm>
    </dsp:sp>
    <dsp:sp modelId="{9A095148-000B-4E89-9F78-EFCE5D421B9B}">
      <dsp:nvSpPr>
        <dsp:cNvPr id="0" name=""/>
        <dsp:cNvSpPr/>
      </dsp:nvSpPr>
      <dsp:spPr>
        <a:xfrm>
          <a:off x="0" y="3020499"/>
          <a:ext cx="4622799" cy="1326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Mix &gt; site: 40 volume, 39A heavy, 4E mid/few</a:t>
          </a:r>
          <a:endParaRPr lang="en-US" sz="1800" kern="1200" dirty="0"/>
        </a:p>
      </dsp:txBody>
      <dsp:txXfrm>
        <a:off x="64768" y="3085267"/>
        <a:ext cx="4493263" cy="11972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993B2F-1950-42D4-9457-21256B32981E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Objectives Met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Built a reproducible pipeline to predict first-stage landing success and surface the drivers (orbit, payload, site, flight maturity).</a:t>
          </a:r>
          <a:endParaRPr lang="en-US" sz="1700" kern="1200" dirty="0"/>
        </a:p>
      </dsp:txBody>
      <dsp:txXfrm>
        <a:off x="0" y="39687"/>
        <a:ext cx="3286125" cy="1971675"/>
      </dsp:txXfrm>
    </dsp:sp>
    <dsp:sp modelId="{CFFA6510-B109-417E-912E-C77249A53C09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Key Findings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Success climbed sharply after 2017; heavier/GTO missions are harder; site differences have narrowed; flight number (experience) matters.</a:t>
          </a:r>
          <a:endParaRPr lang="en-US" sz="1700" kern="1200" dirty="0"/>
        </a:p>
      </dsp:txBody>
      <dsp:txXfrm>
        <a:off x="3614737" y="39687"/>
        <a:ext cx="3286125" cy="1971675"/>
      </dsp:txXfrm>
    </dsp:sp>
    <dsp:sp modelId="{06B318B6-E47B-47E9-9261-A3945C5A542D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Modelling Result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Simple classifiers (best = Linear SVM) achieve ~83–90% held-out accuracy with few false positives—useful for pricing &amp; bid risk.</a:t>
          </a:r>
          <a:endParaRPr lang="en-US" sz="1700" kern="1200" dirty="0"/>
        </a:p>
      </dsp:txBody>
      <dsp:txXfrm>
        <a:off x="7229475" y="39687"/>
        <a:ext cx="3286125" cy="1971675"/>
      </dsp:txXfrm>
    </dsp:sp>
    <dsp:sp modelId="{7109F9D6-3B89-4B86-887A-B76C7F99CFEF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Business Impact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Enables evidence-based launch pricing, scenario analysis by mission type, and competitive bids for alternate providers.</a:t>
          </a:r>
          <a:endParaRPr lang="en-US" sz="1700" kern="1200" dirty="0"/>
        </a:p>
      </dsp:txBody>
      <dsp:txXfrm>
        <a:off x="0" y="2339975"/>
        <a:ext cx="3286125" cy="1971675"/>
      </dsp:txXfrm>
    </dsp:sp>
    <dsp:sp modelId="{A127E717-A815-45C1-8F04-3D6956B4AE40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Limitations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Modest sample size; public data noise; payload/mission details partially observed (e.g., exact landing method, weather).</a:t>
          </a:r>
          <a:endParaRPr lang="en-US" sz="1700" kern="1200" dirty="0"/>
        </a:p>
      </dsp:txBody>
      <dsp:txXfrm>
        <a:off x="3614737" y="2339975"/>
        <a:ext cx="3286125" cy="1971675"/>
      </dsp:txXfrm>
    </dsp:sp>
    <dsp:sp modelId="{10D5013F-B2D4-4688-A6A4-7AE94793DB09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What’s Next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Add booster age/propellant margins, weather/sea-state, and landing method; calibrate probabilities; deploy a lightweight Dash app + scheduled data refresh.</a:t>
          </a:r>
          <a:endParaRPr lang="en-US" sz="1700" kern="1200" dirty="0"/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57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8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George Patsias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28-09-2025</a:t>
            </a:r>
            <a:endParaRPr sz="2400" b="1" dirty="0">
              <a:solidFill>
                <a:schemeClr val="bg1"/>
              </a:solidFill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60EAE92D-B698-5849-779C-7E24EC17918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08173930"/>
              </p:ext>
            </p:extLst>
          </p:nvPr>
        </p:nvGraphicFramePr>
        <p:xfrm>
          <a:off x="599441" y="1530985"/>
          <a:ext cx="4622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EDA with Data </a:t>
            </a:r>
            <a:r>
              <a:rPr lang="en-US" b="1" dirty="0" err="1">
                <a:solidFill>
                  <a:srgbClr val="0B49CB"/>
                </a:solidFill>
                <a:latin typeface="Abadi"/>
              </a:rPr>
              <a:t>Visualisation</a:t>
            </a:r>
            <a:r>
              <a:rPr lang="en-US" b="1" dirty="0">
                <a:solidFill>
                  <a:srgbClr val="0B49CB"/>
                </a:solidFill>
                <a:latin typeface="Abadi"/>
              </a:rPr>
              <a:t> Results 1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EC07A7C-3E87-CE29-4B48-CCDEB20E8CCC}"/>
              </a:ext>
            </a:extLst>
          </p:cNvPr>
          <p:cNvSpPr txBox="1">
            <a:spLocks/>
          </p:cNvSpPr>
          <p:nvPr/>
        </p:nvSpPr>
        <p:spPr>
          <a:xfrm>
            <a:off x="5596011" y="1408272"/>
            <a:ext cx="5031349" cy="47690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b="1" dirty="0"/>
              <a:t>Average success rate by year—clear post-2017 inflection.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9979D-3195-EEF0-AEF8-1D7AF84FD5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6724" y="1887926"/>
            <a:ext cx="5060636" cy="36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44BC0-FDE8-8642-3714-1AE486A0F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105C2-D70E-71A9-90B9-1B32598D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582C2528-C4A3-501A-DDB2-D8281D65C6E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24692225"/>
              </p:ext>
            </p:extLst>
          </p:nvPr>
        </p:nvGraphicFramePr>
        <p:xfrm>
          <a:off x="599441" y="1530985"/>
          <a:ext cx="4622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C273788-B266-7F24-02BB-FEFCCF0DED8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EDA with Data </a:t>
            </a:r>
            <a:r>
              <a:rPr lang="en-US" b="1" dirty="0" err="1">
                <a:solidFill>
                  <a:srgbClr val="0B49CB"/>
                </a:solidFill>
                <a:latin typeface="Abadi"/>
              </a:rPr>
              <a:t>Visualisation</a:t>
            </a:r>
            <a:r>
              <a:rPr lang="en-US" b="1" dirty="0">
                <a:solidFill>
                  <a:srgbClr val="0B49CB"/>
                </a:solidFill>
                <a:latin typeface="Abadi"/>
              </a:rPr>
              <a:t> Results 2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59828DB-6EC0-3DF6-3D28-E78BD53FAB7A}"/>
              </a:ext>
            </a:extLst>
          </p:cNvPr>
          <p:cNvSpPr txBox="1">
            <a:spLocks/>
          </p:cNvSpPr>
          <p:nvPr/>
        </p:nvSpPr>
        <p:spPr>
          <a:xfrm>
            <a:off x="5596011" y="1408272"/>
            <a:ext cx="5031349" cy="47690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16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b="1" dirty="0"/>
              <a:t>Mean success rate by orbit - mission profile matters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11071-C66B-5604-5A8B-3E051ED5B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6011" y="1819556"/>
            <a:ext cx="5158337" cy="36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6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FE7125-FB5F-094A-1405-049FDBFB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5F75E-082B-DB73-8A89-5A0888CF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F7D4D38E-6E7D-5157-66AC-B36D59BFB2D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42953795"/>
              </p:ext>
            </p:extLst>
          </p:nvPr>
        </p:nvGraphicFramePr>
        <p:xfrm>
          <a:off x="599441" y="1530985"/>
          <a:ext cx="4622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BF62F58-3DAA-147E-BDF7-FBF3468F880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EDA with Data </a:t>
            </a:r>
            <a:r>
              <a:rPr lang="en-US" b="1" dirty="0" err="1">
                <a:solidFill>
                  <a:srgbClr val="0B49CB"/>
                </a:solidFill>
                <a:latin typeface="Abadi"/>
              </a:rPr>
              <a:t>Visualisation</a:t>
            </a:r>
            <a:r>
              <a:rPr lang="en-US" b="1" dirty="0">
                <a:solidFill>
                  <a:srgbClr val="0B49CB"/>
                </a:solidFill>
                <a:latin typeface="Abadi"/>
              </a:rPr>
              <a:t> Results 3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F0808E6-064F-F866-37B9-AFD4F7421C4E}"/>
              </a:ext>
            </a:extLst>
          </p:cNvPr>
          <p:cNvSpPr txBox="1">
            <a:spLocks/>
          </p:cNvSpPr>
          <p:nvPr/>
        </p:nvSpPr>
        <p:spPr>
          <a:xfrm>
            <a:off x="5596011" y="1408272"/>
            <a:ext cx="5031349" cy="47690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16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b="1" dirty="0"/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b="1" dirty="0"/>
              <a:t>Within-orbit weight pockets show outcome shifts.</a:t>
            </a:r>
            <a:endParaRPr lang="en-US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6942F-C359-D7DA-23B9-43055BB4E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3074" y="1408272"/>
            <a:ext cx="5770777" cy="41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41769-F0D9-9C3E-9B24-8D2A8C939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DB65B-E4B7-2721-9757-5214427A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FCC06662-F94F-6289-2C66-1EDA9842026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07945039"/>
              </p:ext>
            </p:extLst>
          </p:nvPr>
        </p:nvGraphicFramePr>
        <p:xfrm>
          <a:off x="599441" y="1530985"/>
          <a:ext cx="4622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A0C0655-8548-6BCA-BEB3-4F01E2A815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EDA with Data </a:t>
            </a:r>
            <a:r>
              <a:rPr lang="en-US" b="1" dirty="0" err="1">
                <a:solidFill>
                  <a:srgbClr val="0B49CB"/>
                </a:solidFill>
                <a:latin typeface="Abadi"/>
              </a:rPr>
              <a:t>Visualisation</a:t>
            </a:r>
            <a:r>
              <a:rPr lang="en-US" b="1" dirty="0">
                <a:solidFill>
                  <a:srgbClr val="0B49CB"/>
                </a:solidFill>
                <a:latin typeface="Abadi"/>
              </a:rPr>
              <a:t> Results 4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E4B8748-DF59-C9AB-AE0D-430BEBA0AA10}"/>
              </a:ext>
            </a:extLst>
          </p:cNvPr>
          <p:cNvSpPr txBox="1">
            <a:spLocks/>
          </p:cNvSpPr>
          <p:nvPr/>
        </p:nvSpPr>
        <p:spPr>
          <a:xfrm>
            <a:off x="5596011" y="1408272"/>
            <a:ext cx="5031349" cy="47690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600" dirty="0"/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b="1" dirty="0"/>
              <a:t>Payload mix by site explains outcome patterns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8626E-2726-6DE0-02E0-97E50814FA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2597" y="1559956"/>
            <a:ext cx="5158176" cy="38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5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804671" y="802955"/>
            <a:ext cx="5769111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EDA with SQL Results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tx2"/>
                </a:solidFill>
              </a:rPr>
              <a:t>SQL Data Model &amp; Staging</a:t>
            </a:r>
          </a:p>
          <a:p>
            <a:pPr marL="0"/>
            <a:endParaRPr lang="en-US" sz="15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 many records did we analyse?</a:t>
            </a:r>
          </a:p>
          <a:p>
            <a:pPr marL="0"/>
            <a:endParaRPr lang="en-US" sz="15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2"/>
                </a:solidFill>
              </a:rPr>
              <a:t>	SELECT COUNT(*) AS </a:t>
            </a:r>
            <a:r>
              <a:rPr lang="en-US" sz="1500" dirty="0" err="1">
                <a:solidFill>
                  <a:schemeClr val="tx2"/>
                </a:solidFill>
              </a:rPr>
              <a:t>n_rows</a:t>
            </a:r>
            <a:r>
              <a:rPr lang="en-US" sz="1500" dirty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2"/>
                </a:solidFill>
              </a:rPr>
              <a:t>       		MIN(date) AS </a:t>
            </a:r>
            <a:r>
              <a:rPr lang="en-US" sz="1500" dirty="0" err="1">
                <a:solidFill>
                  <a:schemeClr val="tx2"/>
                </a:solidFill>
              </a:rPr>
              <a:t>min_date</a:t>
            </a:r>
            <a:r>
              <a:rPr lang="en-US" sz="1500" dirty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tx2"/>
                </a:solidFill>
              </a:rPr>
              <a:t>       		MAX(date) AS </a:t>
            </a:r>
            <a:r>
              <a:rPr lang="en-US" sz="1500" dirty="0" err="1">
                <a:solidFill>
                  <a:schemeClr val="tx2"/>
                </a:solidFill>
              </a:rPr>
              <a:t>max_date</a:t>
            </a:r>
            <a:endParaRPr lang="en-US" sz="15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2"/>
                </a:solidFill>
              </a:rPr>
              <a:t>	FROM launches;</a:t>
            </a:r>
          </a:p>
          <a:p>
            <a:pPr marL="0"/>
            <a:endParaRPr lang="en-US" sz="15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500" b="1" dirty="0">
                <a:solidFill>
                  <a:schemeClr val="tx2"/>
                </a:solidFill>
              </a:rPr>
              <a:t>We analyse N flights, from </a:t>
            </a:r>
            <a:r>
              <a:rPr lang="en-US" sz="1500" b="1" dirty="0" err="1">
                <a:solidFill>
                  <a:schemeClr val="tx2"/>
                </a:solidFill>
              </a:rPr>
              <a:t>min_date</a:t>
            </a:r>
            <a:r>
              <a:rPr lang="en-US" sz="1500" b="1" dirty="0">
                <a:solidFill>
                  <a:schemeClr val="tx2"/>
                </a:solidFill>
              </a:rPr>
              <a:t> to </a:t>
            </a:r>
            <a:r>
              <a:rPr lang="en-US" sz="1500" b="1" dirty="0" err="1">
                <a:solidFill>
                  <a:schemeClr val="tx2"/>
                </a:solidFill>
              </a:rPr>
              <a:t>max_date</a:t>
            </a:r>
            <a:r>
              <a:rPr lang="en-US" sz="1500" b="1" dirty="0">
                <a:solidFill>
                  <a:schemeClr val="tx2"/>
                </a:solidFill>
              </a:rPr>
              <a:t>.</a:t>
            </a:r>
          </a:p>
          <a:p>
            <a:pPr marL="0"/>
            <a:endParaRPr lang="en-US" sz="15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E9D88C38-3D3A-F9E7-91F2-7EF7900E4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87DA7-0FEE-0F6C-E705-BAA2CF477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6A9F68-5B06-9191-2B49-1D3EAED5F938}"/>
              </a:ext>
            </a:extLst>
          </p:cNvPr>
          <p:cNvSpPr txBox="1">
            <a:spLocks/>
          </p:cNvSpPr>
          <p:nvPr/>
        </p:nvSpPr>
        <p:spPr>
          <a:xfrm>
            <a:off x="703072" y="335595"/>
            <a:ext cx="5392928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EDA with SQL Results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CA722B-1251-C1CD-1208-FE36E2BFAB0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3072" y="1412240"/>
            <a:ext cx="5998062" cy="5176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tx2"/>
                </a:solidFill>
              </a:rPr>
              <a:t>Data Quality Checks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2"/>
                </a:solidFill>
              </a:rPr>
              <a:t>Basic Data Quality (SQL)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</a:rPr>
              <a:t>     SELECT 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</a:rPr>
              <a:t>           SUM(CASE WHEN orbit IS NULL THEN 1 ELSE 0 END) AS </a:t>
            </a:r>
            <a:r>
              <a:rPr lang="en-US" sz="1200" dirty="0" err="1">
                <a:solidFill>
                  <a:schemeClr val="tx2"/>
                </a:solidFill>
              </a:rPr>
              <a:t>null_orbit</a:t>
            </a:r>
            <a:r>
              <a:rPr lang="en-US" sz="1200" dirty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</a:rPr>
              <a:t>           SUM(CASE WHEN </a:t>
            </a:r>
            <a:r>
              <a:rPr lang="en-US" sz="1200" dirty="0" err="1">
                <a:solidFill>
                  <a:schemeClr val="tx2"/>
                </a:solidFill>
              </a:rPr>
              <a:t>launch_site</a:t>
            </a:r>
            <a:r>
              <a:rPr lang="en-US" sz="1200" dirty="0">
                <a:solidFill>
                  <a:schemeClr val="tx2"/>
                </a:solidFill>
              </a:rPr>
              <a:t> IS NULL THEN 1 ELSE 0 END) AS </a:t>
            </a:r>
            <a:r>
              <a:rPr lang="en-US" sz="1200" dirty="0" err="1">
                <a:solidFill>
                  <a:schemeClr val="tx2"/>
                </a:solidFill>
              </a:rPr>
              <a:t>null_site</a:t>
            </a:r>
            <a:r>
              <a:rPr lang="en-US" sz="1200" dirty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</a:rPr>
              <a:t>           SUM(CASE WHEN </a:t>
            </a:r>
            <a:r>
              <a:rPr lang="en-US" sz="1200" dirty="0" err="1">
                <a:solidFill>
                  <a:schemeClr val="tx2"/>
                </a:solidFill>
              </a:rPr>
              <a:t>payload_mass_kg</a:t>
            </a:r>
            <a:r>
              <a:rPr lang="en-US" sz="1200" dirty="0">
                <a:solidFill>
                  <a:schemeClr val="tx2"/>
                </a:solidFill>
              </a:rPr>
              <a:t> IS NULL THEN 1 ELSE 0 END) AS </a:t>
            </a:r>
            <a:r>
              <a:rPr lang="en-US" sz="1200" dirty="0" err="1">
                <a:solidFill>
                  <a:schemeClr val="tx2"/>
                </a:solidFill>
              </a:rPr>
              <a:t>null_payload</a:t>
            </a:r>
            <a:endParaRPr lang="en-US" sz="12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</a:rPr>
              <a:t>     FROM launches;</a:t>
            </a: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</a:rPr>
              <a:t>     SELECT </a:t>
            </a:r>
            <a:r>
              <a:rPr lang="en-US" sz="1200" dirty="0" err="1">
                <a:solidFill>
                  <a:schemeClr val="tx2"/>
                </a:solidFill>
              </a:rPr>
              <a:t>flight_number</a:t>
            </a:r>
            <a:r>
              <a:rPr lang="en-US" sz="1200" dirty="0">
                <a:solidFill>
                  <a:schemeClr val="tx2"/>
                </a:solidFill>
              </a:rPr>
              <a:t>, COUNT(*) 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</a:rPr>
              <a:t>     FROM launches 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</a:rPr>
              <a:t>     GROUP BY </a:t>
            </a:r>
            <a:r>
              <a:rPr lang="en-US" sz="1200" dirty="0" err="1">
                <a:solidFill>
                  <a:schemeClr val="tx2"/>
                </a:solidFill>
              </a:rPr>
              <a:t>flight_number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</a:rPr>
              <a:t>     HAVING COUNT(*) &gt; 1;</a:t>
            </a:r>
          </a:p>
          <a:p>
            <a:pPr marL="0" indent="0">
              <a:buNone/>
            </a:pPr>
            <a:endParaRPr lang="en-US" sz="1500" b="1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No/limited nulls; no duplicate flight numbers found (or removed X duplicates).</a:t>
            </a:r>
          </a:p>
          <a:p>
            <a:pPr marL="0" indent="0">
              <a:buNone/>
            </a:pPr>
            <a:endParaRPr lang="en-US" sz="10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 descr="Solar system">
            <a:extLst>
              <a:ext uri="{FF2B5EF4-FFF2-40B4-BE49-F238E27FC236}">
                <a16:creationId xmlns:a16="http://schemas.microsoft.com/office/drawing/2014/main" id="{958FB13D-F9B5-78B5-016A-B0C5879FB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90968-D788-E0C6-EF55-13B0FCDB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319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17EED-6027-1B38-0D9E-5A2B66CE9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C46AF-7057-99D9-CE51-9478D30864D7}"/>
              </a:ext>
            </a:extLst>
          </p:cNvPr>
          <p:cNvSpPr txBox="1">
            <a:spLocks/>
          </p:cNvSpPr>
          <p:nvPr/>
        </p:nvSpPr>
        <p:spPr>
          <a:xfrm>
            <a:off x="804672" y="473971"/>
            <a:ext cx="5484368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EDA with SQL Results 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86E4BE-281F-534B-0C89-E7E7D40551A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tx2"/>
                </a:solidFill>
              </a:rPr>
              <a:t>Yearly Launches &amp; Success Rate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Yearly Activity &amp; Success (SQL aggregation)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     SELECT year,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           COUNT(*) AS launches,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           SUM(class) * 1.0 / COUNT(*) AS </a:t>
            </a:r>
            <a:r>
              <a:rPr lang="en-US" sz="1700" dirty="0" err="1">
                <a:solidFill>
                  <a:schemeClr val="tx2"/>
                </a:solidFill>
              </a:rPr>
              <a:t>success_rate</a:t>
            </a:r>
            <a:endParaRPr lang="en-US" sz="1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     FROM launches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     GROUP BY year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     ORDER BY year;</a:t>
            </a:r>
          </a:p>
          <a:p>
            <a:pPr marL="0" indent="0">
              <a:buNone/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700" b="1" dirty="0">
                <a:solidFill>
                  <a:schemeClr val="tx2"/>
                </a:solidFill>
              </a:rPr>
              <a:t>Success rose sharply after 2017, reaching ~0.8–0.9</a:t>
            </a:r>
          </a:p>
          <a:p>
            <a:endParaRPr lang="en-US" sz="1700" dirty="0">
              <a:solidFill>
                <a:schemeClr val="tx2"/>
              </a:solidFill>
            </a:endParaRPr>
          </a:p>
          <a:p>
            <a:endParaRPr lang="en-US" sz="17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 descr="Play">
            <a:extLst>
              <a:ext uri="{FF2B5EF4-FFF2-40B4-BE49-F238E27FC236}">
                <a16:creationId xmlns:a16="http://schemas.microsoft.com/office/drawing/2014/main" id="{2A0CEEB0-B63A-5E44-E119-B089BB52F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6D660-3A29-5E74-D77C-3D3E4383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665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6D50BE-5EEE-F951-850F-EC0FC3F2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2A96FD-A074-52EB-2E9C-14DB5C6523F4}"/>
              </a:ext>
            </a:extLst>
          </p:cNvPr>
          <p:cNvSpPr txBox="1">
            <a:spLocks/>
          </p:cNvSpPr>
          <p:nvPr/>
        </p:nvSpPr>
        <p:spPr>
          <a:xfrm>
            <a:off x="463237" y="155146"/>
            <a:ext cx="5443728" cy="914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EDA with SQL Results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28078D-3EEA-CEAA-A5ED-1760D3B36F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2694" y="819665"/>
            <a:ext cx="7063108" cy="5083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Impact of Reuse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Reuse &amp; Learning Effects</a:t>
            </a:r>
            <a:b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     SELECT reused,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            </a:t>
            </a:r>
            <a:r>
              <a:rPr lang="en-US" sz="1400" dirty="0" err="1">
                <a:solidFill>
                  <a:schemeClr val="tx2"/>
                </a:solidFill>
              </a:rPr>
              <a:t>reusedcount</a:t>
            </a:r>
            <a:r>
              <a:rPr lang="en-US" sz="1400" dirty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            COUNT(*) AS launches,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            ROUND(AVG(class), 3) AS </a:t>
            </a:r>
            <a:r>
              <a:rPr lang="en-US" sz="1400" dirty="0" err="1">
                <a:solidFill>
                  <a:schemeClr val="tx2"/>
                </a:solidFill>
              </a:rPr>
              <a:t>success_rate</a:t>
            </a:r>
            <a:endParaRPr lang="en-US" sz="1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     FROM launches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     GROUP BY reused, </a:t>
            </a:r>
            <a:r>
              <a:rPr lang="en-US" sz="1400" dirty="0" err="1">
                <a:solidFill>
                  <a:schemeClr val="tx2"/>
                </a:solidFill>
              </a:rPr>
              <a:t>reusedcount</a:t>
            </a:r>
            <a:endParaRPr lang="en-US" sz="1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2"/>
                </a:solidFill>
              </a:rPr>
              <a:t>     ORDER BY reused, </a:t>
            </a:r>
            <a:r>
              <a:rPr lang="en-US" sz="1400" dirty="0" err="1">
                <a:solidFill>
                  <a:schemeClr val="tx2"/>
                </a:solidFill>
              </a:rPr>
              <a:t>reusedcount</a:t>
            </a:r>
            <a:r>
              <a:rPr lang="en-US" sz="1400" dirty="0">
                <a:solidFill>
                  <a:schemeClr val="tx2"/>
                </a:solidFill>
              </a:rPr>
              <a:t>;</a:t>
            </a:r>
            <a:endParaRPr lang="en-US" sz="1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tx2"/>
                </a:solidFill>
              </a:rPr>
              <a:t>			                        Higher reuse counts tend to track with 			                        higher success - evidence of learning &amp; 				                   hardware maturity.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 descr="Dictionary Remove">
            <a:extLst>
              <a:ext uri="{FF2B5EF4-FFF2-40B4-BE49-F238E27FC236}">
                <a16:creationId xmlns:a16="http://schemas.microsoft.com/office/drawing/2014/main" id="{791BA458-03CC-9918-137D-9042CA72B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FEA95-DFFD-B98A-84BE-1522A9DC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413AB-1563-B2A9-8EEC-F0DF77F41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275" y="1620813"/>
            <a:ext cx="3242172" cy="333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62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F00F37-FFA0-2135-E760-18F558357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A9304-0D47-38B7-71E5-2D45129A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6E10C4-BD5C-C55C-0A3B-B64CEBEF56A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7540"/>
            <a:ext cx="6606150" cy="47974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Yearly Launches &amp; Success Rate (SQL)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Falcon 9 Landings: Scale &amp; Reliability (2010–2020)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     SELECT year, </a:t>
            </a:r>
          </a:p>
          <a:p>
            <a:pPr marL="0" indent="0">
              <a:buNone/>
            </a:pPr>
            <a:r>
              <a:rPr lang="en-GB" sz="1600" dirty="0"/>
              <a:t>                   COUNT(*)  AS launches,</a:t>
            </a:r>
          </a:p>
          <a:p>
            <a:pPr marL="0" indent="0">
              <a:buNone/>
            </a:pPr>
            <a:r>
              <a:rPr lang="en-GB" sz="1600" dirty="0"/>
              <a:t>                   ROUND(SUM(class) * 1.0 / COUNT(*), 3) AS </a:t>
            </a:r>
            <a:r>
              <a:rPr lang="en-GB" sz="1600" dirty="0" err="1"/>
              <a:t>success_rate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     FROM launches</a:t>
            </a:r>
          </a:p>
          <a:p>
            <a:pPr marL="0" indent="0">
              <a:buNone/>
            </a:pPr>
            <a:r>
              <a:rPr lang="en-GB" sz="1600" dirty="0"/>
              <a:t>     GROUP BY year</a:t>
            </a:r>
          </a:p>
          <a:p>
            <a:pPr marL="0" indent="0">
              <a:buNone/>
            </a:pPr>
            <a:r>
              <a:rPr lang="en-GB" sz="1600" dirty="0"/>
              <a:t>     ORDER BY year;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400" b="1" dirty="0">
                <a:solidFill>
                  <a:schemeClr val="tx2">
                    <a:lumMod val="50000"/>
                  </a:schemeClr>
                </a:solidFill>
              </a:rPr>
              <a:t>Scope: 101 Falcon 9 launches </a:t>
            </a:r>
            <a:r>
              <a:rPr lang="en-GB" sz="1400" b="1" dirty="0" err="1">
                <a:solidFill>
                  <a:schemeClr val="tx2">
                    <a:lumMod val="50000"/>
                  </a:schemeClr>
                </a:solidFill>
              </a:rPr>
              <a:t>analyzed</a:t>
            </a:r>
            <a:r>
              <a:rPr lang="en-GB" sz="1400" b="1" dirty="0">
                <a:solidFill>
                  <a:schemeClr val="tx2">
                    <a:lumMod val="50000"/>
                  </a:schemeClr>
                </a:solidFill>
              </a:rPr>
              <a:t> (2010–2020).</a:t>
            </a:r>
          </a:p>
          <a:p>
            <a:r>
              <a:rPr lang="en-GB" sz="1400" b="1" dirty="0">
                <a:solidFill>
                  <a:schemeClr val="tx2">
                    <a:lumMod val="50000"/>
                  </a:schemeClr>
                </a:solidFill>
              </a:rPr>
              <a:t>Cadence: Annual launches grew 1 → 19 (~19× in a decade).</a:t>
            </a:r>
          </a:p>
          <a:p>
            <a:r>
              <a:rPr lang="en-GB" sz="1400" b="1" dirty="0">
                <a:solidFill>
                  <a:schemeClr val="tx2">
                    <a:lumMod val="50000"/>
                  </a:schemeClr>
                </a:solidFill>
              </a:rPr>
              <a:t>Reliability: Landing success rose 0.00 → 0.84, peaking at 0.90 in 2019.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8AE7F1-A0FA-55E6-8C8E-98DDF7BE194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400" b="1" dirty="0">
                <a:solidFill>
                  <a:srgbClr val="0B49CB"/>
                </a:solidFill>
                <a:latin typeface="Calibri (Body)"/>
              </a:rPr>
              <a:t>EDA with SQL Results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F0DEC-8E74-797E-33FB-8F30D433D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946" y="1494185"/>
            <a:ext cx="2810267" cy="412490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42CEA4B-29C7-C6FA-AB20-98F1D65513F1}"/>
              </a:ext>
            </a:extLst>
          </p:cNvPr>
          <p:cNvSpPr txBox="1">
            <a:spLocks/>
          </p:cNvSpPr>
          <p:nvPr/>
        </p:nvSpPr>
        <p:spPr>
          <a:xfrm>
            <a:off x="7870946" y="5687910"/>
            <a:ext cx="2723954" cy="5791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b="1" dirty="0"/>
              <a:t>Year vs. Success Rate)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08651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B441E0-CCD9-D520-D533-BFF94255A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F02601-FC2D-7C4F-237A-5934CC976108}"/>
              </a:ext>
            </a:extLst>
          </p:cNvPr>
          <p:cNvSpPr txBox="1">
            <a:spLocks/>
          </p:cNvSpPr>
          <p:nvPr/>
        </p:nvSpPr>
        <p:spPr>
          <a:xfrm>
            <a:off x="751681" y="625581"/>
            <a:ext cx="5464048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EDA with SQL Results 6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D8A10F-39AB-59C8-F8A1-7149022E59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4672" y="2079632"/>
            <a:ext cx="5769111" cy="3461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tx2"/>
                </a:solidFill>
              </a:rPr>
              <a:t>Heaviest Failures (Top 10)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Where failures were most costly (mass proxy)</a:t>
            </a:r>
          </a:p>
          <a:p>
            <a:pPr marL="0" indent="0">
              <a:buNone/>
            </a:pPr>
            <a:endParaRPr lang="en-US" sz="1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tx2"/>
                </a:solidFill>
              </a:rPr>
              <a:t>	</a:t>
            </a:r>
            <a:r>
              <a:rPr lang="en-US" sz="1600" dirty="0">
                <a:solidFill>
                  <a:schemeClr val="tx2"/>
                </a:solidFill>
              </a:rPr>
              <a:t>SELECT date, </a:t>
            </a:r>
            <a:r>
              <a:rPr lang="en-US" sz="1600" dirty="0" err="1">
                <a:solidFill>
                  <a:schemeClr val="tx2"/>
                </a:solidFill>
              </a:rPr>
              <a:t>launch_site</a:t>
            </a:r>
            <a:r>
              <a:rPr lang="en-US" sz="1600" dirty="0">
                <a:solidFill>
                  <a:schemeClr val="tx2"/>
                </a:solidFill>
              </a:rPr>
              <a:t>, orbit, </a:t>
            </a:r>
            <a:r>
              <a:rPr lang="en-US" sz="1600" dirty="0" err="1">
                <a:solidFill>
                  <a:schemeClr val="tx2"/>
                </a:solidFill>
              </a:rPr>
              <a:t>payload_mass_kg</a:t>
            </a: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	FROM launches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	WHERE class = 0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	ORDER BY </a:t>
            </a:r>
            <a:r>
              <a:rPr lang="en-US" sz="1600" dirty="0" err="1">
                <a:solidFill>
                  <a:schemeClr val="tx2"/>
                </a:solidFill>
              </a:rPr>
              <a:t>payload_mass_kg</a:t>
            </a:r>
            <a:r>
              <a:rPr lang="en-US" sz="1600" dirty="0">
                <a:solidFill>
                  <a:schemeClr val="tx2"/>
                </a:solidFill>
              </a:rPr>
              <a:t> DESC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	LIMIT 10;</a:t>
            </a: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1A79AB1-49E3-B3DD-E60D-E8775F018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238" y="1477180"/>
            <a:ext cx="3654997" cy="362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B9010-0EE7-73E9-DE62-71DA6D40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FE4CC52-0940-00A5-627F-673429FE71E9}"/>
              </a:ext>
            </a:extLst>
          </p:cNvPr>
          <p:cNvSpPr txBox="1">
            <a:spLocks/>
          </p:cNvSpPr>
          <p:nvPr/>
        </p:nvSpPr>
        <p:spPr>
          <a:xfrm>
            <a:off x="8039919" y="5119515"/>
            <a:ext cx="3884562" cy="607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400"/>
              </a:spcBef>
              <a:buNone/>
            </a:pPr>
            <a:r>
              <a:rPr lang="en-GB" sz="1400" b="1" dirty="0"/>
              <a:t>A few heavy-payload failures cluster in GTO/upper bands.</a:t>
            </a:r>
            <a:endParaRPr lang="en-U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22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7966DA-E843-FA69-7DD8-5CD07BA29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7C062-0973-CDD7-1E26-7ADE0A19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CC4B2-E419-B575-F1A6-1F6355FC0D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465615"/>
            <a:ext cx="521423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  <a:defRPr sz="1400">
                <a:latin typeface="Consolas"/>
              </a:defRPr>
            </a:pPr>
            <a:r>
              <a:rPr lang="en-GB" sz="1600" dirty="0"/>
              <a:t>import folium, pandas as pd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sites = [</a:t>
            </a:r>
            <a:br>
              <a:rPr lang="en-GB" sz="1600" dirty="0"/>
            </a:br>
            <a:r>
              <a:rPr lang="en-GB" sz="1600" dirty="0"/>
              <a:t>    ("SLC-40", 28.561857, -80.577366),</a:t>
            </a:r>
            <a:br>
              <a:rPr lang="en-GB" sz="1600" dirty="0"/>
            </a:br>
            <a:r>
              <a:rPr lang="en-GB" sz="1600" dirty="0"/>
              <a:t>    ("LC-39A", 28.608389, -80.604333),</a:t>
            </a:r>
            <a:br>
              <a:rPr lang="en-GB" sz="1600" dirty="0"/>
            </a:br>
            <a:r>
              <a:rPr lang="en-GB" sz="1600" dirty="0"/>
              <a:t>    ("SLC-4E", 34.632834, -120.610746),</a:t>
            </a:r>
            <a:br>
              <a:rPr lang="en-GB" sz="1600" dirty="0"/>
            </a:br>
            <a:r>
              <a:rPr lang="en-GB" sz="1600" dirty="0"/>
              <a:t>]</a:t>
            </a:r>
            <a:br>
              <a:rPr lang="en-GB" sz="1600" dirty="0"/>
            </a:br>
            <a:r>
              <a:rPr lang="en-GB" sz="1600" dirty="0" err="1"/>
              <a:t>df</a:t>
            </a:r>
            <a:r>
              <a:rPr lang="en-GB" sz="1600" dirty="0"/>
              <a:t> = </a:t>
            </a:r>
            <a:r>
              <a:rPr lang="en-GB" sz="1600" dirty="0" err="1"/>
              <a:t>pd.DataFrame</a:t>
            </a:r>
            <a:r>
              <a:rPr lang="en-GB" sz="1600" dirty="0"/>
              <a:t>(sites, columns=["site","</a:t>
            </a:r>
            <a:r>
              <a:rPr lang="en-GB" sz="1600" dirty="0" err="1"/>
              <a:t>lat</a:t>
            </a:r>
            <a:r>
              <a:rPr lang="en-GB" sz="1600" dirty="0"/>
              <a:t>","</a:t>
            </a:r>
            <a:r>
              <a:rPr lang="en-GB" sz="1600" dirty="0" err="1"/>
              <a:t>lon</a:t>
            </a:r>
            <a:r>
              <a:rPr lang="en-GB" sz="1600" dirty="0"/>
              <a:t>"])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m = </a:t>
            </a:r>
            <a:r>
              <a:rPr lang="en-GB" sz="1600" dirty="0" err="1"/>
              <a:t>folium.Map</a:t>
            </a:r>
            <a:r>
              <a:rPr lang="en-GB" sz="1600" dirty="0"/>
              <a:t>(location=[30,-95], </a:t>
            </a:r>
            <a:r>
              <a:rPr lang="en-GB" sz="1600" dirty="0" err="1"/>
              <a:t>zoom_start</a:t>
            </a:r>
            <a:r>
              <a:rPr lang="en-GB" sz="1600" dirty="0"/>
              <a:t>=4, tiles="</a:t>
            </a:r>
            <a:r>
              <a:rPr lang="en-GB" sz="1600" dirty="0" err="1"/>
              <a:t>CartoDB</a:t>
            </a:r>
            <a:r>
              <a:rPr lang="en-GB" sz="1600" dirty="0"/>
              <a:t> positron")</a:t>
            </a:r>
            <a:br>
              <a:rPr lang="en-GB" sz="1600" dirty="0"/>
            </a:br>
            <a:r>
              <a:rPr lang="en-GB" sz="1600" dirty="0"/>
              <a:t>for _, r in </a:t>
            </a:r>
            <a:r>
              <a:rPr lang="en-GB" sz="1600" dirty="0" err="1"/>
              <a:t>df.iterrows</a:t>
            </a:r>
            <a:r>
              <a:rPr lang="en-GB" sz="1600" dirty="0"/>
              <a:t>():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 err="1"/>
              <a:t>folium.Marker</a:t>
            </a:r>
            <a:r>
              <a:rPr lang="en-GB" sz="1600" dirty="0"/>
              <a:t>([</a:t>
            </a:r>
            <a:r>
              <a:rPr lang="en-GB" sz="1600" dirty="0" err="1"/>
              <a:t>r.lat</a:t>
            </a:r>
            <a:r>
              <a:rPr lang="en-GB" sz="1600" dirty="0"/>
              <a:t>, </a:t>
            </a:r>
            <a:r>
              <a:rPr lang="en-GB" sz="1600" dirty="0" err="1"/>
              <a:t>r.lon</a:t>
            </a:r>
            <a:r>
              <a:rPr lang="en-GB" sz="1600" dirty="0"/>
              <a:t>], tooltip=</a:t>
            </a:r>
            <a:r>
              <a:rPr lang="en-GB" sz="1600" dirty="0" err="1"/>
              <a:t>r.site</a:t>
            </a:r>
            <a:r>
              <a:rPr lang="en-GB" sz="1600" dirty="0"/>
              <a:t>).</a:t>
            </a:r>
            <a:r>
              <a:rPr lang="en-GB" sz="1600" dirty="0" err="1"/>
              <a:t>add_to</a:t>
            </a:r>
            <a:r>
              <a:rPr lang="en-GB" sz="1600" dirty="0"/>
              <a:t>(m)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 err="1"/>
              <a:t>m.save</a:t>
            </a:r>
            <a:r>
              <a:rPr lang="en-GB" sz="1600" dirty="0"/>
              <a:t>("interactive_launch_map.html")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C08F6C-F316-3636-0F8E-5F5BB1FC47A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/>
              <a:t>Interactive Map (Folium) - Code &amp; Output</a:t>
            </a:r>
            <a:endParaRPr lang="en-US" b="1" dirty="0">
              <a:solidFill>
                <a:srgbClr val="0B49CB"/>
              </a:solidFill>
              <a:latin typeface="Calibri (Body)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315604C-C94D-ED89-10F7-05E6685B2C2D}"/>
              </a:ext>
            </a:extLst>
          </p:cNvPr>
          <p:cNvSpPr txBox="1">
            <a:spLocks/>
          </p:cNvSpPr>
          <p:nvPr/>
        </p:nvSpPr>
        <p:spPr>
          <a:xfrm>
            <a:off x="6929120" y="5155859"/>
            <a:ext cx="3926840" cy="6610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 sz="1400">
                <a:latin typeface="Consolas"/>
              </a:defRPr>
            </a:pPr>
            <a:r>
              <a:rPr lang="en-GB" sz="1400" b="1" dirty="0">
                <a:latin typeface="Calibri (Body)"/>
              </a:rPr>
              <a:t>Launch pad map: SLC-40/LC-39A and SLC-4E plotted; baseline for orbit/payload layers.</a:t>
            </a:r>
            <a:endParaRPr lang="en-GB" sz="1600" b="1" dirty="0"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EC4D4-701F-26FE-9B6E-89415948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676" y="1748793"/>
            <a:ext cx="5701296" cy="319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13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091EE-4367-4521-30E4-2DC5E02F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C8ABDD-B008-CEDE-F457-4FE9133076D4}"/>
              </a:ext>
            </a:extLst>
          </p:cNvPr>
          <p:cNvSpPr txBox="1">
            <a:spLocks/>
          </p:cNvSpPr>
          <p:nvPr/>
        </p:nvSpPr>
        <p:spPr>
          <a:xfrm>
            <a:off x="1097946" y="893022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b="1" kern="1200" dirty="0">
                <a:solidFill>
                  <a:schemeClr val="tx2"/>
                </a:solidFill>
                <a:latin typeface="Calibri (Body)"/>
                <a:ea typeface="+mj-ea"/>
                <a:cs typeface="+mj-cs"/>
              </a:rPr>
              <a:t>Predictive Analysis Results Overview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CA4EF9C3-8AA9-99F6-04FD-9B215C5754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79226" y="3329677"/>
            <a:ext cx="9833548" cy="2457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chemeClr val="tx2"/>
                </a:solidFill>
              </a:rPr>
              <a:t>Objective:</a:t>
            </a:r>
            <a:r>
              <a:rPr lang="en-US" sz="1800" dirty="0">
                <a:solidFill>
                  <a:schemeClr val="tx2"/>
                </a:solidFill>
              </a:rPr>
              <a:t> predict booster landing; compare Logistic Regression, SVM, Decision Tree, and KNN.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chemeClr val="tx2"/>
                </a:solidFill>
              </a:rPr>
              <a:t>Test set size:</a:t>
            </a:r>
            <a:r>
              <a:rPr lang="en-US" sz="1800" dirty="0">
                <a:solidFill>
                  <a:schemeClr val="tx2"/>
                </a:solidFill>
              </a:rPr>
              <a:t> 18</a:t>
            </a:r>
          </a:p>
          <a:p>
            <a:pPr marL="0"/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2F088-94B5-BB5F-7221-739F1ABA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8785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0" y="80810"/>
            <a:ext cx="8595360" cy="21917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2"/>
                </a:solidFill>
                <a:latin typeface="Calibri (Body)"/>
              </a:rPr>
              <a:t>Predictive Analysis Summary</a:t>
            </a:r>
            <a:r>
              <a: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 dirty="0">
                <a:solidFill>
                  <a:schemeClr val="tx2"/>
                </a:solidFill>
                <a:latin typeface="Calibri (Body)"/>
              </a:rPr>
              <a:t>Model Comparison - Key Takeaways</a:t>
            </a:r>
            <a:endParaRPr lang="en-US" sz="2800" b="1" kern="1200" dirty="0">
              <a:solidFill>
                <a:schemeClr val="tx2"/>
              </a:solidFill>
              <a:latin typeface="Calibri (Body)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6320" y="2596979"/>
            <a:ext cx="8087360" cy="28132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2200"/>
            </a:pPr>
            <a:r>
              <a:rPr lang="en-US" b="1" dirty="0">
                <a:solidFill>
                  <a:schemeClr val="tx2"/>
                </a:solidFill>
              </a:rPr>
              <a:t>Top Accuracy:</a:t>
            </a:r>
            <a:r>
              <a:rPr lang="en-US" sz="1600" dirty="0">
                <a:solidFill>
                  <a:schemeClr val="tx2"/>
                </a:solidFill>
              </a:rPr>
              <a:t> Logistic Regression &amp; SVM = 0.83 (15/18 correct).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2200"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defRPr sz="2200"/>
            </a:pPr>
            <a:r>
              <a:rPr lang="en-US" sz="1600" dirty="0">
                <a:solidFill>
                  <a:schemeClr val="tx2"/>
                </a:solidFill>
              </a:rPr>
              <a:t>Both prioritize recall for 'landed' (Recall=1.00) but low specificity (0.50) → more false alarms.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2200"/>
            </a:pPr>
            <a:r>
              <a:rPr lang="en-US" sz="1600" dirty="0">
                <a:solidFill>
                  <a:schemeClr val="tx2"/>
                </a:solidFill>
              </a:rPr>
              <a:t>Decision Tree &amp; KNN are more balanced (Specificity=0.67; Recall=0.83) but lower accuracy (0.78).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2200"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defRPr sz="2200"/>
            </a:pPr>
            <a:r>
              <a:rPr lang="en-US" sz="2200" b="1" dirty="0">
                <a:solidFill>
                  <a:schemeClr val="tx2"/>
                </a:solidFill>
              </a:rPr>
              <a:t>Business Fit: </a:t>
            </a:r>
            <a:r>
              <a:rPr lang="en-US" sz="1600" dirty="0">
                <a:solidFill>
                  <a:schemeClr val="tx2"/>
                </a:solidFill>
              </a:rPr>
              <a:t>if missing a landing is costly, prefer LR/SVM; if false alarms are costly, prefer Tree/KNN or tune threshold.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2200"/>
            </a:pPr>
            <a:endParaRPr lang="en-US" sz="2200" b="1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defRPr sz="2200"/>
            </a:pPr>
            <a:r>
              <a:rPr lang="en-US" sz="2200" b="1" dirty="0">
                <a:solidFill>
                  <a:schemeClr val="tx2"/>
                </a:solidFill>
              </a:rPr>
              <a:t>Next: </a:t>
            </a:r>
            <a:r>
              <a:rPr lang="en-US" sz="1600" dirty="0">
                <a:solidFill>
                  <a:schemeClr val="tx2"/>
                </a:solidFill>
              </a:rPr>
              <a:t>threshold tuning, class weights, calibration, and feature enrichment (orbit × payload, site, year).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772" y="266195"/>
            <a:ext cx="6825488" cy="27094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Predictive Analysis Results 1</a:t>
            </a:r>
            <a:br>
              <a:rPr lang="en-US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1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Logistic Regression - Confusion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7951" y="3390904"/>
            <a:ext cx="4765949" cy="2333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 b="1"/>
            </a:pPr>
            <a:r>
              <a:rPr lang="en-US" dirty="0">
                <a:solidFill>
                  <a:schemeClr val="tx2"/>
                </a:solidFill>
              </a:rPr>
              <a:t>Key Metrics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dirty="0">
                <a:solidFill>
                  <a:schemeClr val="tx2"/>
                </a:solidFill>
              </a:rPr>
              <a:t>Accuracy: 0.83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dirty="0">
                <a:solidFill>
                  <a:schemeClr val="tx2"/>
                </a:solidFill>
              </a:rPr>
              <a:t>Precision (landed): 0.80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dirty="0">
                <a:solidFill>
                  <a:schemeClr val="tx2"/>
                </a:solidFill>
              </a:rPr>
              <a:t>Recall (landed): 1.00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dirty="0">
                <a:solidFill>
                  <a:schemeClr val="tx2"/>
                </a:solidFill>
              </a:rPr>
              <a:t>Specificity (did not land): 0.50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dirty="0">
                <a:solidFill>
                  <a:schemeClr val="tx2"/>
                </a:solidFill>
              </a:rPr>
              <a:t>F1 (landed): 0.89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953489" y="5611534"/>
            <a:ext cx="4480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defRPr sz="1600"/>
            </a:pPr>
            <a:r>
              <a:rPr lang="en-GB" sz="1600" b="1" dirty="0"/>
              <a:t>Notes: Zero missed landings (FN=0); 3 false positives on 'landed' (over-optimistic).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EDC4C-EDCB-87AF-344A-56A07C09A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636" y="1434893"/>
            <a:ext cx="5265611" cy="407533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94" y="434848"/>
            <a:ext cx="5125466" cy="19654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Results 2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SVM  - Confusion Matrix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 b="1"/>
            </a:pPr>
            <a:r>
              <a:rPr lang="en-US" sz="1700"/>
              <a:t>Key Metrics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/>
              <a:t>Accuracy: 0.83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/>
              <a:t>Precision (landed): 0.80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/>
              <a:t>Recall (landed): 1.00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/>
              <a:t>Specificity: 0.50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/>
              <a:t>F1 (landed): 0.89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4A652-A8FD-D6E3-3E9C-DEC37C647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57" y="313640"/>
            <a:ext cx="6919461" cy="5276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2457" y="5589728"/>
            <a:ext cx="6919461" cy="52760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  <a:defRPr sz="1600"/>
            </a:pPr>
            <a:r>
              <a:rPr lang="en-GB" sz="1300" b="1">
                <a:solidFill>
                  <a:srgbClr val="FFFFFF"/>
                </a:solidFill>
              </a:rPr>
              <a:t>Notes: Pattern mirrors Logistic Regression; strong recall, weaker negative class discrimination.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6582664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Results 3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Decision Tree - Confusion Matrix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 b="1"/>
            </a:pPr>
            <a:r>
              <a:rPr lang="en-US" sz="2200"/>
              <a:t>Key Metrics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200"/>
              <a:t>Accuracy: 0.78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200"/>
              <a:t>Precision (landed): 0.83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200"/>
              <a:t>Recall (landed): 0.83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200"/>
              <a:t>Specificity: 0.67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2200"/>
              <a:t>F1 (landed): 0.83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541CF-1A2C-5E8D-C7B4-5461E76D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86356"/>
            <a:ext cx="5458968" cy="4285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9048" y="5571644"/>
            <a:ext cx="5458968" cy="42852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  <a:defRPr sz="1600"/>
            </a:pPr>
            <a:r>
              <a:rPr lang="en-GB" sz="1300" b="1" dirty="0">
                <a:solidFill>
                  <a:srgbClr val="FFFFFF"/>
                </a:solidFill>
              </a:rPr>
              <a:t>Notes: More balanced errors (FP=2, FN=2); slightly lower overall accuracy but fewer false alarms.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591" y="305555"/>
            <a:ext cx="5406009" cy="30061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>
                <a:latin typeface="Calibri (Body)"/>
              </a:rPr>
              <a:t>Predictive Analysis Results 4</a:t>
            </a:r>
            <a:br>
              <a:rPr lang="en-US" dirty="0">
                <a:latin typeface="Calibri (Body)"/>
              </a:rPr>
            </a:br>
            <a:br>
              <a:rPr lang="en-US" dirty="0">
                <a:latin typeface="Calibri (Body)"/>
              </a:rPr>
            </a:br>
            <a:r>
              <a:rPr lang="en-US" sz="3200" dirty="0">
                <a:latin typeface="Calibri (Body)"/>
              </a:rPr>
              <a:t>KNN - Confusion Matrix</a:t>
            </a:r>
          </a:p>
        </p:txBody>
      </p:sp>
      <p:sp>
        <p:nvSpPr>
          <p:cNvPr id="1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7459" y="3706156"/>
            <a:ext cx="3410712" cy="2226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 b="1"/>
            </a:pPr>
            <a:r>
              <a:rPr lang="en-US" sz="1700" dirty="0"/>
              <a:t>Key Metrics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 dirty="0"/>
              <a:t>Accuracy: 0.78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 dirty="0"/>
              <a:t>Precision (landed): 0.83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 dirty="0"/>
              <a:t>Recall (landed): 0.83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 dirty="0"/>
              <a:t>Specificity: 0.67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sz="1700" dirty="0"/>
              <a:t>F1 (landed): 0.83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2C890-2F35-B0E4-698B-657E133C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64" b="1"/>
          <a:stretch>
            <a:fillRect/>
          </a:stretch>
        </p:blipFill>
        <p:spPr>
          <a:xfrm>
            <a:off x="5414767" y="499496"/>
            <a:ext cx="6051423" cy="4995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4450" y="5580028"/>
            <a:ext cx="6657213" cy="54951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  <a:defRPr sz="1600"/>
            </a:pPr>
            <a:r>
              <a:rPr lang="en-GB" sz="1300" b="1">
                <a:solidFill>
                  <a:srgbClr val="FFFFFF"/>
                </a:solidFill>
              </a:rPr>
              <a:t>Notes: Performance similar to Decision Tree; balanced but less accurate than LR/SVM on this split.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96DF10-B5AC-0581-77A1-A739026882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413" b="14587"/>
          <a:stretch>
            <a:fillRect/>
          </a:stretch>
        </p:blipFill>
        <p:spPr>
          <a:xfrm>
            <a:off x="20" y="365125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838200" y="527685"/>
            <a:ext cx="10515600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Calibri (Body)"/>
                <a:ea typeface="+mj-ea"/>
                <a:cs typeface="+mj-cs"/>
              </a:rPr>
              <a:t>Conclusion</a:t>
            </a:r>
            <a:endParaRPr lang="en-US" sz="8000" b="1" dirty="0">
              <a:solidFill>
                <a:schemeClr val="tx2">
                  <a:lumMod val="75000"/>
                </a:schemeClr>
              </a:solidFill>
              <a:latin typeface="Calibri (Body)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r>
              <a:rPr lang="en-GB" sz="2600" b="1" dirty="0">
                <a:latin typeface="Calibri (Body)"/>
              </a:rPr>
              <a:t>We can now quantify landing likelihood and its drivers - turning historical launch records into actionable pricing and risk insights.</a:t>
            </a:r>
            <a:endParaRPr lang="en-US" sz="2600" b="1" dirty="0">
              <a:latin typeface="Calibri (Body)"/>
            </a:endParaRPr>
          </a:p>
          <a:p>
            <a:pPr>
              <a:spcAft>
                <a:spcPts val="600"/>
              </a:spcAft>
            </a:pPr>
            <a:endParaRPr lang="en-US" sz="4400" b="1" dirty="0">
              <a:solidFill>
                <a:schemeClr val="tx2">
                  <a:lumMod val="75000"/>
                </a:schemeClr>
              </a:solidFill>
              <a:latin typeface="Calibri (Body)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C60F5BB-7F08-8B97-083D-D3F9D3CFC3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2599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1" name="TextBox 4">
            <a:extLst>
              <a:ext uri="{FF2B5EF4-FFF2-40B4-BE49-F238E27FC236}">
                <a16:creationId xmlns:a16="http://schemas.microsoft.com/office/drawing/2014/main" id="{DD10C326-802E-A45D-AFE7-DEF7C4099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1956609"/>
              </p:ext>
            </p:extLst>
          </p:nvPr>
        </p:nvGraphicFramePr>
        <p:xfrm>
          <a:off x="396240" y="1168400"/>
          <a:ext cx="11409680" cy="4602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0080" y="1243013"/>
            <a:ext cx="3855720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172200" y="508838"/>
            <a:ext cx="5221224" cy="518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Why: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First-stage landing underpins SpaceX’s cost advantage; forecasting success supports better pricing and risk.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Questions: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How has success changed over time/sites?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Which factors matter most?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Can we predict success reliably?</a:t>
            </a:r>
          </a:p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Scope: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Falcon 9 orbital launches, 2010–2020; focus on pre-launch factors (orbit, payload, site, reuse).</a:t>
            </a:r>
          </a:p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Deliverables: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Clear EDA, interactive map/dashboard, and a predictive baseline for landing probability.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Methodology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8B7C43D-8A25-4CDE-0AE3-F36FF461D7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221434"/>
              </p:ext>
            </p:extLst>
          </p:nvPr>
        </p:nvGraphicFramePr>
        <p:xfrm>
          <a:off x="770011" y="1580808"/>
          <a:ext cx="10104817" cy="521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07131" y="454504"/>
            <a:ext cx="5114973" cy="1174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kern="1200" dirty="0">
                <a:solidFill>
                  <a:schemeClr val="accent1">
                    <a:lumMod val="75000"/>
                  </a:schemeClr>
                </a:solidFill>
                <a:latin typeface="Calibri (Body)"/>
                <a:ea typeface="+mj-ea"/>
                <a:cs typeface="+mj-cs"/>
              </a:rPr>
              <a:t>Data Wrangling &amp; Feature Engineering Methodology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7665" y="1727748"/>
            <a:ext cx="5565224" cy="40594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b="1" dirty="0"/>
              <a:t>Cleaning: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Drop Falcon 1; coerce types (dates → datetime, masses → numeric); trim/standardize categorical text.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b="1" dirty="0"/>
              <a:t>Target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Class ∈ {0,1} (landing outcome consolidated from outcome strings).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b="1" dirty="0"/>
              <a:t>Core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800" b="1" dirty="0"/>
              <a:t>Features: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Orbit, 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LaunchSite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PayloadMass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FlightNumber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, Flights, 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GridFins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, Legs, Reused, 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ReusedCount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LandingPad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, Block, Year.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b="1" dirty="0"/>
              <a:t>Derivations</a:t>
            </a: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Orbit grouping (e.g., LEO/GTO/ISS), payload bands, year/month, reuse indicators from booster history.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b="1" dirty="0"/>
              <a:t>Missing &amp; Outliers: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Impute rare categorical levels as “Other”; keep payload outliers (true missions) but cap for EDA visuals.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b="1" dirty="0"/>
              <a:t>Model Matrix: 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One-hot encode (Orbit, 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LaunchSite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LandingPad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, Serial); scale </a:t>
            </a:r>
            <a:r>
              <a:rPr lang="en-US" sz="1500" dirty="0" err="1">
                <a:solidFill>
                  <a:schemeClr val="bg2">
                    <a:lumMod val="25000"/>
                  </a:schemeClr>
                </a:solidFill>
              </a:rPr>
              <a:t>numerics</a:t>
            </a:r>
            <a:r>
              <a:rPr lang="en-US" sz="1500" dirty="0">
                <a:solidFill>
                  <a:schemeClr val="bg2">
                    <a:lumMod val="25000"/>
                  </a:schemeClr>
                </a:solidFill>
              </a:rPr>
              <a:t> for LR/SVM; export dataset_part_3.csv.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 descr="Mop and bucket">
            <a:extLst>
              <a:ext uri="{FF2B5EF4-FFF2-40B4-BE49-F238E27FC236}">
                <a16:creationId xmlns:a16="http://schemas.microsoft.com/office/drawing/2014/main" id="{CC636D81-4E44-90D2-4A86-6F9499A5D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2855904" y="317233"/>
            <a:ext cx="5754696" cy="1837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400" kern="1200" dirty="0">
                <a:solidFill>
                  <a:schemeClr val="tx2"/>
                </a:solidFill>
                <a:latin typeface="Calibri (Body)"/>
                <a:ea typeface="+mj-ea"/>
                <a:cs typeface="+mj-cs"/>
              </a:rPr>
              <a:t>EDA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663971" y="2272513"/>
            <a:ext cx="6423333" cy="3137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tx2"/>
                </a:solidFill>
              </a:rPr>
              <a:t>Questions framed (trends, drivers, site/orbit differences)</a:t>
            </a:r>
          </a:p>
          <a:p>
            <a:pPr>
              <a:spcBef>
                <a:spcPts val="1400"/>
              </a:spcBef>
            </a:pPr>
            <a:r>
              <a:rPr lang="en-US" sz="2000" dirty="0" err="1">
                <a:solidFill>
                  <a:schemeClr val="tx2"/>
                </a:solidFill>
              </a:rPr>
              <a:t>Groupby</a:t>
            </a:r>
            <a:r>
              <a:rPr lang="en-US" sz="2000" dirty="0">
                <a:solidFill>
                  <a:schemeClr val="tx2"/>
                </a:solidFill>
              </a:rPr>
              <a:t>/pivot/</a:t>
            </a:r>
            <a:r>
              <a:rPr lang="en-US" sz="2000" dirty="0" err="1">
                <a:solidFill>
                  <a:schemeClr val="tx2"/>
                </a:solidFill>
              </a:rPr>
              <a:t>value_counts</a:t>
            </a:r>
            <a:r>
              <a:rPr lang="en-US" sz="2000" dirty="0">
                <a:solidFill>
                  <a:schemeClr val="tx2"/>
                </a:solidFill>
              </a:rPr>
              <a:t> + SQL cross-checks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tx2"/>
                </a:solidFill>
              </a:rPr>
              <a:t>Key visuals (scatter, bar, yearly trend)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tx2"/>
                </a:solidFill>
              </a:rPr>
              <a:t>Minimal imputation; outliers kept (cap only for display)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tx2"/>
                </a:solidFill>
              </a:rPr>
              <a:t>Reproducibility notes (notebook sections, saved figures)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 rot="16200000">
            <a:off x="-1325880" y="1947672"/>
            <a:ext cx="5961888" cy="278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Interactive Visual Analytics 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tx2"/>
                </a:solidFill>
                <a:latin typeface="+mn-lt"/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13" name="Text Placeholder 2">
            <a:extLst>
              <a:ext uri="{FF2B5EF4-FFF2-40B4-BE49-F238E27FC236}">
                <a16:creationId xmlns:a16="http://schemas.microsoft.com/office/drawing/2014/main" id="{43F0E57E-8E02-EDCB-10C2-AE714E8FED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871809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5455920" y="435636"/>
            <a:ext cx="647192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 dirty="0">
                <a:solidFill>
                  <a:schemeClr val="tx2"/>
                </a:solidFill>
                <a:latin typeface="Calibri (Body)"/>
                <a:ea typeface="+mj-ea"/>
                <a:cs typeface="+mj-cs"/>
              </a:rPr>
              <a:t>Predictive Analysis Methodology</a:t>
            </a:r>
          </a:p>
        </p:txBody>
      </p:sp>
      <p:pic>
        <p:nvPicPr>
          <p:cNvPr id="12" name="Graphic 11" descr="Fingerprint">
            <a:extLst>
              <a:ext uri="{FF2B5EF4-FFF2-40B4-BE49-F238E27FC236}">
                <a16:creationId xmlns:a16="http://schemas.microsoft.com/office/drawing/2014/main" id="{BC177B9D-C1A0-B0DE-0C0C-8694F3644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0110" y="2009411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3A6483"/>
                </a:solidFill>
              </a:rPr>
              <a:t>Target and Features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(landing success; payload, orbit, site, reuse, etc.)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3A6483"/>
                </a:solidFill>
              </a:rPr>
              <a:t>Train/Test Split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(80/20, stratified, fixed seed)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3A6483"/>
                </a:solidFill>
              </a:rPr>
              <a:t>Preprocessing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(standardize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numerics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LR/SVM; one-hot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categoricals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3A6483"/>
                </a:solidFill>
              </a:rPr>
              <a:t>Models Compared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LogReg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SVM, Decision Tree, k-NN)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3A6483"/>
                </a:solidFill>
              </a:rPr>
              <a:t>Hyperparameter Tuning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GridSearchCV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(cv=10)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3A6483"/>
                </a:solidFill>
              </a:rPr>
              <a:t>Evaluation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(CV accuracy, test accuracy, confusion matrix)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3A6483"/>
                </a:solidFill>
              </a:rPr>
              <a:t>Sanity Checks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(CV vs test consistency; feature effects)</a:t>
            </a:r>
          </a:p>
          <a:p>
            <a:endParaRPr lang="en-US" sz="15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155be751-a274-42e8-93fb-f39d3b9bccc8"/>
    <ds:schemaRef ds:uri="f80a141d-92ca-4d3d-9308-f7e7b1d44ce8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2097</Words>
  <Application>Microsoft Office PowerPoint</Application>
  <PresentationFormat>Widescreen</PresentationFormat>
  <Paragraphs>296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Abadi</vt:lpstr>
      <vt:lpstr>Arial</vt:lpstr>
      <vt:lpstr>Calibri</vt:lpstr>
      <vt:lpstr>Calibri (Body)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Analysis Summary   Model Comparison - Key Takeaways</vt:lpstr>
      <vt:lpstr>Predictive Analysis Results 1  Logistic Regression - Confusion Matrix</vt:lpstr>
      <vt:lpstr>Predictive Analysis Results 2  SVM  - Confusion Matrix</vt:lpstr>
      <vt:lpstr>Predictive Analysis Results 3  Decision Tree - Confusion Matrix</vt:lpstr>
      <vt:lpstr>Predictive Analysis Results 4  KNN - Confusion Matrix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George Patsias</cp:lastModifiedBy>
  <cp:revision>202</cp:revision>
  <dcterms:created xsi:type="dcterms:W3CDTF">2021-04-29T18:58:34Z</dcterms:created>
  <dcterms:modified xsi:type="dcterms:W3CDTF">2025-09-28T18:37:46Z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